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0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FF00"/>
    <a:srgbClr val="FFFFFF"/>
    <a:srgbClr val="FF99FF"/>
    <a:srgbClr val="FF0066"/>
    <a:srgbClr val="3333FF"/>
    <a:srgbClr val="FFCCCC"/>
    <a:srgbClr val="060D4C"/>
    <a:srgbClr val="042B6C"/>
    <a:srgbClr val="3366CC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9F8A9C-6116-4124-9DF7-34A25AD14388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D65599-DA2F-453F-A52B-C0AAB420021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D6ED7-CFC4-40D3-9494-5B87DCF23242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BF1D7-B95A-4C6F-87B7-B12EF4389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68422770"/>
      </p:ext>
    </p:extLst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85D9A-A647-4CB2-837F-E233473D248B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575C-C396-4286-A301-A4CC911EF7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53512094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2E804-02B2-4231-A7F1-B526AC9A9B7A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D50CE-345E-44CA-B612-711862C73B9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92045585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6818B-9E62-4244-AE89-745ED5BB9718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6503-6E9A-4565-88B2-84A2598862B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63890586"/>
      </p:ext>
    </p:extLst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BA3A-1EF2-42BB-ABBE-EFC034402D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8793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E5FD-9137-4AEE-A00D-D349DBAE1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6927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239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867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295400" y="381000"/>
            <a:ext cx="7239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790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AC01-5558-4594-9FBE-CD8C971AC5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488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84F61-535F-4B02-998A-6E8CCCAE8C4B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59221-9863-44B1-8405-D494E06226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6549601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4C326-DDB9-48BC-8412-45F3B76691CD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A1E8A-EFFE-4574-8E04-03A0529BDD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8922717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59ACC-5DCE-4E3D-A186-B0F146435509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AC03-64E6-4B3E-93BE-3BDE2D72A9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55460253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6B3F9-C376-4A90-8BE7-73EB48CEFBBE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3D92-1A4F-41D0-9CDE-FE5AE0882B4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5782547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D864C-8530-4D88-B78F-35666CCECAF8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D604-6EA3-4FFE-BB6D-73ED9C5D40A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46685071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E06D3-BF4D-4F98-A754-FACC7884851F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ACD4-A236-4F57-A8D0-905C014E9377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43358"/>
            <a:ext cx="2734050" cy="68959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79512" y="188640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baseline="0" dirty="0" smtClean="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■▐ </a:t>
            </a:r>
            <a:r>
              <a:rPr lang="zh-CN" altLang="en-US" b="1" spc="300" baseline="0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电工电子实验中心 </a:t>
            </a:r>
            <a:r>
              <a:rPr lang="zh-CN" altLang="en-US" b="1" spc="300" baseline="0" dirty="0" smtClean="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▌■</a:t>
            </a:r>
            <a:endParaRPr lang="zh-CN" altLang="en-US" b="1" spc="300" baseline="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01346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 txBox="1">
            <a:spLocks/>
          </p:cNvSpPr>
          <p:nvPr userDrawn="1"/>
        </p:nvSpPr>
        <p:spPr bwMode="auto">
          <a:xfrm>
            <a:off x="8113650" y="6453336"/>
            <a:ext cx="100652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eaLnBrk="1" hangingPunct="1">
              <a:defRPr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CN" altLang="en-US" dirty="0" smtClean="0"/>
              <a:t>第</a:t>
            </a:r>
            <a:fld id="{2E49D604-6EA3-4FFE-BB6D-73ED9C5D40A3}" type="slidenum">
              <a:rPr lang="zh-CN" altLang="en-US" smtClean="0"/>
              <a:pPr lvl="0"/>
              <a:t>‹#›</a:t>
            </a:fld>
            <a:r>
              <a:rPr lang="zh-CN" altLang="en-US" dirty="0" smtClean="0"/>
              <a:t>页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56735874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E4A0C4-0665-4ABC-8C10-5C0EFB3ACEF2}" type="datetimeFigureOut">
              <a:rPr lang="zh-CN" altLang="en-US" smtClean="0"/>
              <a:pPr/>
              <a:t>2017-4-6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457D450-E368-4683-A7CB-5839825184F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63568498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2B638C25-B035-428C-B77D-2E792F3E6CDA}" type="datetimeFigureOut">
              <a:rPr lang="zh-CN" altLang="en-US"/>
              <a:pPr/>
              <a:t>2017-4-6</a:t>
            </a:fld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9D3AB086-98CE-4DB6-AD9C-93C429FE3F1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77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ransition advClick="0" advTm="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"/>
          <p:cNvSpPr>
            <a:spLocks noChangeArrowheads="1"/>
          </p:cNvSpPr>
          <p:nvPr/>
        </p:nvSpPr>
        <p:spPr bwMode="auto">
          <a:xfrm rot="5400000">
            <a:off x="4087688" y="3126457"/>
            <a:ext cx="287338" cy="24923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99" name="Line 19"/>
          <p:cNvSpPr>
            <a:spLocks noChangeShapeType="1"/>
          </p:cNvSpPr>
          <p:nvPr/>
        </p:nvSpPr>
        <p:spPr bwMode="auto">
          <a:xfrm>
            <a:off x="4106738" y="908720"/>
            <a:ext cx="0" cy="4895850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0" y="1844824"/>
            <a:ext cx="396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3742810" y="1050311"/>
            <a:ext cx="0" cy="792000"/>
          </a:xfrm>
          <a:prstGeom prst="line">
            <a:avLst/>
          </a:prstGeom>
          <a:noFill/>
          <a:ln w="38100" cmpd="sng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7"/>
          <p:cNvCxnSpPr>
            <a:cxnSpLocks noChangeShapeType="1"/>
          </p:cNvCxnSpPr>
          <p:nvPr/>
        </p:nvCxnSpPr>
        <p:spPr bwMode="auto">
          <a:xfrm flipV="1">
            <a:off x="3826948" y="1264048"/>
            <a:ext cx="0" cy="5760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7"/>
          <p:cNvCxnSpPr>
            <a:cxnSpLocks noChangeShapeType="1"/>
          </p:cNvCxnSpPr>
          <p:nvPr/>
        </p:nvCxnSpPr>
        <p:spPr bwMode="auto">
          <a:xfrm flipV="1">
            <a:off x="3923928" y="1446773"/>
            <a:ext cx="0" cy="396000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4644008" y="1070607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次课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465129" y="2132856"/>
            <a:ext cx="4324377" cy="35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常用仪表的使用方法</a:t>
            </a:r>
            <a:br>
              <a:rPr lang="zh-CN" alt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en-US" altLang="zh-CN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交流</a:t>
            </a:r>
            <a:r>
              <a:rPr lang="zh-CN" alt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参数的</a:t>
            </a:r>
            <a:r>
              <a:rPr lang="zh-CN" alt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测量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496" y="4365625"/>
            <a:ext cx="424973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3663" indent="-6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tabLst>
                <a:tab pos="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tabLst>
                <a:tab pos="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E-MAIL</a:t>
            </a:r>
            <a:r>
              <a:rPr lang="zh-CN" altLang="en-US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：</a:t>
            </a:r>
            <a:r>
              <a:rPr lang="en-US" altLang="zh-CN" sz="2800" b="1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changym@njupt.edu.cn</a:t>
            </a:r>
          </a:p>
        </p:txBody>
      </p:sp>
      <p:sp>
        <p:nvSpPr>
          <p:cNvPr id="14" name="Rectangle 5"/>
          <p:cNvSpPr>
            <a:spLocks noRot="1" noChangeArrowheads="1"/>
          </p:cNvSpPr>
          <p:nvPr/>
        </p:nvSpPr>
        <p:spPr bwMode="auto">
          <a:xfrm>
            <a:off x="35496" y="2924175"/>
            <a:ext cx="42497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Simplified Arabic" panose="02020603050405020304" pitchFamily="18" charset="-78"/>
                <a:ea typeface="微软雅黑" panose="020B0503020204020204" pitchFamily="34" charset="-122"/>
              </a:rPr>
              <a:t>任课教师：常玉梅</a:t>
            </a:r>
            <a:endParaRPr lang="en-US" altLang="zh-CN" sz="2800" b="1" dirty="0">
              <a:solidFill>
                <a:srgbClr val="FFFFFF"/>
              </a:solidFill>
              <a:latin typeface="Simplified Arabic" panose="02020603050405020304" pitchFamily="18" charset="-78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3311525" cy="92868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（三）后面板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6" y="1249362"/>
            <a:ext cx="80645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757579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8516" y="476672"/>
            <a:ext cx="6859788" cy="747291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（四）</a:t>
            </a:r>
            <a:r>
              <a:rPr lang="en-US" altLang="zh-CN" sz="4000" b="1" dirty="0" smtClean="0">
                <a:solidFill>
                  <a:srgbClr val="0033CC"/>
                </a:solidFill>
                <a:ea typeface="微软雅黑" pitchFamily="34" charset="-122"/>
              </a:rPr>
              <a:t>3 </a:t>
            </a: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种用户界面显示模式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625"/>
            <a:ext cx="8751888" cy="1266825"/>
          </a:xfrm>
        </p:spPr>
        <p:txBody>
          <a:bodyPr/>
          <a:lstStyle/>
          <a:p>
            <a:pPr marL="179388" eaLnBrk="1" hangingPunct="1">
              <a:buFontTx/>
              <a:buNone/>
            </a:pPr>
            <a:r>
              <a:rPr lang="zh-CN" altLang="en-US" b="1" dirty="0" smtClean="0">
                <a:ea typeface="微软雅黑" panose="020B0503020204020204" pitchFamily="34" charset="-122"/>
              </a:rPr>
              <a:t>    可通过前面板左侧的 </a:t>
            </a:r>
            <a:r>
              <a:rPr lang="en-US" altLang="zh-CN" b="1" dirty="0" smtClean="0">
                <a:ea typeface="微软雅黑" panose="020B0503020204020204" pitchFamily="34" charset="-122"/>
              </a:rPr>
              <a:t>View </a:t>
            </a:r>
            <a:r>
              <a:rPr lang="zh-CN" altLang="en-US" b="1" dirty="0" smtClean="0">
                <a:ea typeface="微软雅黑" panose="020B0503020204020204" pitchFamily="34" charset="-122"/>
              </a:rPr>
              <a:t>按键切换：单通道常规模式、通道图形模式、双通道常规模式。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6" y="3025378"/>
            <a:ext cx="8137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339975" y="5516563"/>
            <a:ext cx="4176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单通道常规显示模式 </a:t>
            </a:r>
          </a:p>
        </p:txBody>
      </p:sp>
    </p:spTree>
    <p:extLst>
      <p:ext uri="{BB962C8B-B14F-4D97-AF65-F5344CB8AC3E}">
        <p14:creationId xmlns="" xmlns:p14="http://schemas.microsoft.com/office/powerpoint/2010/main" val="391679655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571500"/>
            <a:ext cx="5886450" cy="7477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33CC"/>
                </a:solidFill>
                <a:ea typeface="微软雅黑" pitchFamily="34" charset="-122"/>
              </a:rPr>
              <a:t>3 </a:t>
            </a: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种用户界面显示模式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80041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268538" y="479742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单通道图形显示模式 </a:t>
            </a:r>
          </a:p>
        </p:txBody>
      </p:sp>
    </p:spTree>
    <p:extLst>
      <p:ext uri="{BB962C8B-B14F-4D97-AF65-F5344CB8AC3E}">
        <p14:creationId xmlns="" xmlns:p14="http://schemas.microsoft.com/office/powerpoint/2010/main" val="171110862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642938"/>
            <a:ext cx="5529262" cy="8191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33CC"/>
                </a:solidFill>
                <a:ea typeface="微软雅黑" pitchFamily="34" charset="-122"/>
              </a:rPr>
              <a:t>3 </a:t>
            </a: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种用户界面显示模式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8281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357438" y="4429125"/>
            <a:ext cx="4392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双通道常规显示模式 </a:t>
            </a:r>
          </a:p>
        </p:txBody>
      </p:sp>
    </p:spTree>
    <p:extLst>
      <p:ext uri="{BB962C8B-B14F-4D97-AF65-F5344CB8AC3E}">
        <p14:creationId xmlns="" xmlns:p14="http://schemas.microsoft.com/office/powerpoint/2010/main" val="420230844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71500"/>
            <a:ext cx="3888432" cy="7143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（五）波形设置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43063"/>
            <a:ext cx="8353177" cy="41148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ea typeface="微软雅黑" panose="020B0503020204020204" pitchFamily="34" charset="-122"/>
              </a:rPr>
              <a:t>在操作面板左侧下方有一系列带有波形显示的按键，可分别选择：</a:t>
            </a:r>
            <a:r>
              <a:rPr lang="zh-CN" altLang="en-US" dirty="0" smtClean="0">
                <a:ea typeface="微软雅黑" panose="020B0503020204020204" pitchFamily="34" charset="-122"/>
              </a:rPr>
              <a:t>正弦波、方波、锯齿波、脉冲波、噪声波、任意波输出。还有两个常用按键：通道选择和视图切换键</a:t>
            </a:r>
            <a:r>
              <a:rPr lang="zh-CN" altLang="en-US" b="1" dirty="0" smtClean="0">
                <a:ea typeface="微软雅黑" panose="020B0503020204020204" pitchFamily="34" charset="-122"/>
              </a:rPr>
              <a:t>。 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976595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71500"/>
            <a:ext cx="4176464" cy="7747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（六）输出控制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14500"/>
            <a:ext cx="2835275" cy="3600450"/>
          </a:xfrm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84213" y="1714500"/>
            <a:ext cx="25923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a typeface="微软雅黑" panose="020B0503020204020204" pitchFamily="34" charset="-122"/>
              </a:rPr>
              <a:t>前面板右侧有两个按键，用于通道输出、频率计输入的控制。 </a:t>
            </a: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3357563" y="1643063"/>
            <a:ext cx="2149475" cy="2286000"/>
          </a:xfrm>
          <a:prstGeom prst="wedgeRoundRectCallout">
            <a:avLst>
              <a:gd name="adj1" fmla="val 70912"/>
              <a:gd name="adj2" fmla="val -7338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ea typeface="微软雅黑" panose="020B0503020204020204" pitchFamily="34" charset="-122"/>
              </a:rPr>
              <a:t>启用或禁用前面板的输出连接器输出信号 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84213" y="4508500"/>
            <a:ext cx="4895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在频率计模式下，</a:t>
            </a:r>
            <a:r>
              <a:rPr kumimoji="1"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CH2 </a:t>
            </a:r>
            <a:r>
              <a:rPr kumimoji="1"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对应的 </a:t>
            </a:r>
            <a:r>
              <a:rPr kumimoji="1"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Output </a:t>
            </a:r>
            <a:r>
              <a:rPr kumimoji="1"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连接器作为频率计的信号输入端。 </a:t>
            </a:r>
          </a:p>
        </p:txBody>
      </p:sp>
    </p:spTree>
    <p:extLst>
      <p:ext uri="{BB962C8B-B14F-4D97-AF65-F5344CB8AC3E}">
        <p14:creationId xmlns="" xmlns:p14="http://schemas.microsoft.com/office/powerpoint/2010/main" val="1183844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28625"/>
            <a:ext cx="6840760" cy="79692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（七）调制</a:t>
            </a:r>
            <a:r>
              <a:rPr lang="en-US" altLang="zh-CN" sz="4000" b="1" dirty="0" smtClean="0">
                <a:solidFill>
                  <a:srgbClr val="0033CC"/>
                </a:solidFill>
                <a:ea typeface="微软雅黑" pitchFamily="34" charset="-122"/>
              </a:rPr>
              <a:t>/</a:t>
            </a: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扫描</a:t>
            </a:r>
            <a:r>
              <a:rPr lang="en-US" altLang="zh-CN" sz="4000" b="1" dirty="0" smtClean="0">
                <a:solidFill>
                  <a:srgbClr val="0033CC"/>
                </a:solidFill>
                <a:ea typeface="微软雅黑" pitchFamily="34" charset="-122"/>
              </a:rPr>
              <a:t>/</a:t>
            </a: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脉冲串设置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2916238" cy="46783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CN" altLang="en-US" b="1" dirty="0" smtClean="0">
                <a:ea typeface="微软雅黑" panose="020B0503020204020204" pitchFamily="34" charset="-122"/>
              </a:rPr>
              <a:t>前面板右侧上方有三个按键，分别用于调制、扫描及脉冲串的设置。这三个功能只适用于通道 </a:t>
            </a:r>
            <a:r>
              <a:rPr lang="en-US" altLang="zh-CN" b="1" dirty="0" smtClean="0">
                <a:ea typeface="微软雅黑" panose="020B0503020204020204" pitchFamily="34" charset="-122"/>
              </a:rPr>
              <a:t>1 </a:t>
            </a:r>
            <a:endParaRPr lang="zh-CN" altLang="en-US" b="1" dirty="0" smtClean="0">
              <a:ea typeface="微软雅黑" panose="020B0503020204020204" pitchFamily="34" charset="-122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1652588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3203575" y="1484313"/>
            <a:ext cx="3529013" cy="2232025"/>
          </a:xfrm>
          <a:prstGeom prst="wedgeRoundRectCallout">
            <a:avLst>
              <a:gd name="adj1" fmla="val 62144"/>
              <a:gd name="adj2" fmla="val -10667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ea typeface="微软雅黑" panose="020B0503020204020204" pitchFamily="34" charset="-122"/>
              </a:rPr>
              <a:t>可输出经过调制的波形。并可以通过改变类型、内调制</a:t>
            </a:r>
            <a:r>
              <a:rPr lang="en-US" altLang="zh-CN" sz="2600">
                <a:ea typeface="微软雅黑" panose="020B0503020204020204" pitchFamily="34" charset="-122"/>
              </a:rPr>
              <a:t>/</a:t>
            </a:r>
            <a:r>
              <a:rPr lang="zh-CN" altLang="en-US" sz="2600">
                <a:ea typeface="微软雅黑" panose="020B0503020204020204" pitchFamily="34" charset="-122"/>
              </a:rPr>
              <a:t>外调制、深度、频率、调制波等参数</a:t>
            </a: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3276600" y="3789363"/>
            <a:ext cx="3240088" cy="1439862"/>
          </a:xfrm>
          <a:prstGeom prst="wedgeRoundRectCallout">
            <a:avLst>
              <a:gd name="adj1" fmla="val 72736"/>
              <a:gd name="adj2" fmla="val -65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ea typeface="微软雅黑" panose="020B0503020204020204" pitchFamily="34" charset="-122"/>
              </a:rPr>
              <a:t>对正弦波、方波、锯齿波或任意波形产生扫频信号 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3214688" y="5373688"/>
            <a:ext cx="5462587" cy="936625"/>
          </a:xfrm>
          <a:prstGeom prst="wedgeRoundRectCallout">
            <a:avLst>
              <a:gd name="adj1" fmla="val 31940"/>
              <a:gd name="adj2" fmla="val -112880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ea typeface="微软雅黑" panose="020B0503020204020204" pitchFamily="34" charset="-122"/>
              </a:rPr>
              <a:t>产生正弦波、方波、锯齿波、脉冲波或任意波形的脉冲串波形输出 </a:t>
            </a:r>
          </a:p>
        </p:txBody>
      </p:sp>
    </p:spTree>
    <p:extLst>
      <p:ext uri="{BB962C8B-B14F-4D97-AF65-F5344CB8AC3E}">
        <p14:creationId xmlns="" xmlns:p14="http://schemas.microsoft.com/office/powerpoint/2010/main" val="278908005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4" y="500063"/>
            <a:ext cx="5401295" cy="78581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（八）数字输入的使用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625"/>
            <a:ext cx="3071813" cy="240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b="1" smtClean="0">
                <a:ea typeface="微软雅黑" panose="020B0503020204020204" pitchFamily="34" charset="-122"/>
              </a:rPr>
              <a:t>前面板上有两组按键，分别是左右方向键和旋钮、数字键盘 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52784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50825" y="4625975"/>
            <a:ext cx="5688013" cy="2017713"/>
          </a:xfrm>
          <a:prstGeom prst="wedgeRoundRectCallout">
            <a:avLst>
              <a:gd name="adj1" fmla="val 10574"/>
              <a:gd name="adj2" fmla="val -91681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ea typeface="微软雅黑" panose="020B0503020204020204" pitchFamily="34" charset="-122"/>
              </a:rPr>
              <a:t>左右方向键，用于数值不同数位的切换；旋钮，用于改变波形参数的某一数位数值的大小，旋钮的输入范围是 </a:t>
            </a:r>
            <a:r>
              <a:rPr lang="en-US" altLang="zh-CN" sz="2600">
                <a:ea typeface="微软雅黑" panose="020B0503020204020204" pitchFamily="34" charset="-122"/>
              </a:rPr>
              <a:t>0</a:t>
            </a:r>
            <a:r>
              <a:rPr lang="zh-CN" altLang="en-US" sz="2600">
                <a:ea typeface="微软雅黑" panose="020B0503020204020204" pitchFamily="34" charset="-122"/>
              </a:rPr>
              <a:t>～</a:t>
            </a:r>
            <a:r>
              <a:rPr lang="en-US" altLang="zh-CN" sz="2600">
                <a:ea typeface="微软雅黑" panose="020B0503020204020204" pitchFamily="34" charset="-122"/>
              </a:rPr>
              <a:t>9</a:t>
            </a:r>
            <a:r>
              <a:rPr lang="zh-CN" altLang="en-US" sz="2600">
                <a:ea typeface="微软雅黑" panose="020B0503020204020204" pitchFamily="34" charset="-122"/>
              </a:rPr>
              <a:t>，旋钮顺时针旋一格，数值增 </a:t>
            </a:r>
            <a:r>
              <a:rPr lang="en-US" altLang="zh-CN" sz="2600">
                <a:ea typeface="微软雅黑" panose="020B0503020204020204" pitchFamily="34" charset="-122"/>
              </a:rPr>
              <a:t>1</a:t>
            </a:r>
            <a:r>
              <a:rPr lang="zh-CN" altLang="en-US" sz="2600"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6118225" y="4724400"/>
            <a:ext cx="2811463" cy="1873250"/>
          </a:xfrm>
          <a:prstGeom prst="wedgeRoundRectCallout">
            <a:avLst>
              <a:gd name="adj1" fmla="val 18417"/>
              <a:gd name="adj2" fmla="val -97458"/>
              <a:gd name="adj3" fmla="val 1666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ea typeface="微软雅黑" panose="020B0503020204020204" pitchFamily="34" charset="-122"/>
              </a:rPr>
              <a:t>数字键盘，用于波形参数值的设置，直接改变参数值的大小 </a:t>
            </a:r>
          </a:p>
        </p:txBody>
      </p:sp>
    </p:spTree>
    <p:extLst>
      <p:ext uri="{BB962C8B-B14F-4D97-AF65-F5344CB8AC3E}">
        <p14:creationId xmlns="" xmlns:p14="http://schemas.microsoft.com/office/powerpoint/2010/main" val="173680825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85728"/>
            <a:ext cx="8964488" cy="79692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0033CC"/>
                </a:solidFill>
                <a:ea typeface="微软雅黑" pitchFamily="34" charset="-122"/>
              </a:rPr>
              <a:t>（九）存储和调出</a:t>
            </a:r>
            <a:r>
              <a:rPr lang="en-US" altLang="zh-CN" sz="3600" b="1" dirty="0" smtClean="0">
                <a:solidFill>
                  <a:srgbClr val="0033CC"/>
                </a:solidFill>
                <a:ea typeface="微软雅黑" pitchFamily="34" charset="-122"/>
              </a:rPr>
              <a:t>/</a:t>
            </a:r>
            <a:r>
              <a:rPr lang="zh-CN" altLang="en-US" sz="3600" b="1" dirty="0" smtClean="0">
                <a:solidFill>
                  <a:srgbClr val="0033CC"/>
                </a:solidFill>
                <a:ea typeface="微软雅黑" pitchFamily="34" charset="-122"/>
              </a:rPr>
              <a:t>辅助系统功能</a:t>
            </a:r>
            <a:r>
              <a:rPr lang="en-US" altLang="zh-CN" sz="3600" b="1" dirty="0" smtClean="0">
                <a:solidFill>
                  <a:srgbClr val="0033CC"/>
                </a:solidFill>
                <a:ea typeface="微软雅黑" pitchFamily="34" charset="-122"/>
              </a:rPr>
              <a:t>/</a:t>
            </a:r>
            <a:r>
              <a:rPr lang="zh-CN" altLang="en-US" sz="3600" b="1" dirty="0" smtClean="0">
                <a:solidFill>
                  <a:srgbClr val="0033CC"/>
                </a:solidFill>
                <a:ea typeface="微软雅黑" pitchFamily="34" charset="-122"/>
              </a:rPr>
              <a:t>帮助功能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2233613" cy="493395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微软雅黑" panose="020B0503020204020204" pitchFamily="34" charset="-122"/>
              </a:rPr>
              <a:t>在操作面板上有三个按键，分别用于存储和调出、辅助系统功能及帮助功能的设置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6557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2627313" y="1268413"/>
            <a:ext cx="3744912" cy="1008062"/>
          </a:xfrm>
          <a:prstGeom prst="wedgeRoundRectCallout">
            <a:avLst>
              <a:gd name="adj1" fmla="val 66532"/>
              <a:gd name="adj2" fmla="val 6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ea typeface="微软雅黑" panose="020B0503020204020204" pitchFamily="34" charset="-122"/>
              </a:rPr>
              <a:t>存储或调出波形数据和配置信息 </a:t>
            </a: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2571750" y="2357438"/>
            <a:ext cx="4143375" cy="2303462"/>
          </a:xfrm>
          <a:prstGeom prst="wedgeRoundRectCallout">
            <a:avLst>
              <a:gd name="adj1" fmla="val 54759"/>
              <a:gd name="adj2" fmla="val -23468"/>
              <a:gd name="adj3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ea typeface="微软雅黑" panose="020B0503020204020204" pitchFamily="34" charset="-122"/>
              </a:rPr>
              <a:t>设置同步输出开</a:t>
            </a:r>
            <a:r>
              <a:rPr lang="en-US" altLang="zh-CN" sz="2600">
                <a:ea typeface="微软雅黑" panose="020B0503020204020204" pitchFamily="34" charset="-122"/>
              </a:rPr>
              <a:t>/</a:t>
            </a:r>
            <a:r>
              <a:rPr lang="zh-CN" altLang="en-US" sz="2600">
                <a:ea typeface="微软雅黑" panose="020B0503020204020204" pitchFamily="34" charset="-122"/>
              </a:rPr>
              <a:t>关、输出参数、通道耦合、通道复制、频率计测量；查看接口设置、系统设置信息；执行仪器自检和校准操作 </a:t>
            </a:r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7092950" y="5013325"/>
            <a:ext cx="1655763" cy="987425"/>
          </a:xfrm>
          <a:prstGeom prst="wedgeRoundRectCallout">
            <a:avLst>
              <a:gd name="adj1" fmla="val -5227"/>
              <a:gd name="adj2" fmla="val -67861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ea typeface="微软雅黑" panose="020B0503020204020204" pitchFamily="34" charset="-122"/>
              </a:rPr>
              <a:t>查看帮助信息列表 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2643188" y="4929188"/>
            <a:ext cx="4175125" cy="1692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ea typeface="微软雅黑" panose="020B0503020204020204" pitchFamily="34" charset="-122"/>
              </a:rPr>
              <a:t>要获得任何按键或菜单按键的帮助信息，按下并按住该键</a:t>
            </a:r>
            <a:r>
              <a:rPr lang="en-US" altLang="zh-CN" sz="2600">
                <a:ea typeface="微软雅黑" panose="020B0503020204020204" pitchFamily="34" charset="-122"/>
              </a:rPr>
              <a:t>2~3</a:t>
            </a:r>
            <a:r>
              <a:rPr lang="zh-CN" altLang="en-US" sz="2600">
                <a:ea typeface="微软雅黑" panose="020B0503020204020204" pitchFamily="34" charset="-122"/>
              </a:rPr>
              <a:t>秒，可显示相关帮助信息 </a:t>
            </a:r>
          </a:p>
        </p:txBody>
      </p:sp>
    </p:spTree>
    <p:extLst>
      <p:ext uri="{BB962C8B-B14F-4D97-AF65-F5344CB8AC3E}">
        <p14:creationId xmlns="" xmlns:p14="http://schemas.microsoft.com/office/powerpoint/2010/main" val="119516769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28625"/>
            <a:ext cx="7416824" cy="84613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（十）使用实例一：输出正弦波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016" y="1500188"/>
            <a:ext cx="8892480" cy="1496763"/>
          </a:xfrm>
          <a:solidFill>
            <a:srgbClr val="7030A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输出一个频率为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20kHz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2.5V</a:t>
            </a:r>
            <a:r>
              <a:rPr lang="en-US" altLang="zh-CN" sz="2800" b="1" baseline="-10000" dirty="0" smtClean="0">
                <a:ea typeface="微软雅黑" panose="020B0503020204020204" pitchFamily="34" charset="-122"/>
              </a:rPr>
              <a:t>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500mVDC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，初始相位为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10°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的正弦波形</a:t>
            </a:r>
            <a:r>
              <a:rPr lang="zh-CN" altLang="en-US" b="1" dirty="0" smtClean="0"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28625" y="3138488"/>
            <a:ext cx="8286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ea typeface="微软雅黑" panose="020B0503020204020204" pitchFamily="34" charset="-122"/>
              </a:rPr>
              <a:t>操作步骤：</a:t>
            </a:r>
          </a:p>
          <a:p>
            <a:pPr eaLnBrk="1" hangingPunct="1"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ea typeface="微软雅黑" panose="020B0503020204020204" pitchFamily="34" charset="-122"/>
              </a:rPr>
              <a:t>设置频率值</a:t>
            </a:r>
            <a:endParaRPr lang="en-US" altLang="zh-CN" sz="3200" b="1" dirty="0">
              <a:ea typeface="微软雅黑" panose="020B0503020204020204" pitchFamily="34" charset="-122"/>
            </a:endParaRP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n-US" altLang="zh-CN" sz="3200" b="1" dirty="0"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ea typeface="微软雅黑" panose="020B0503020204020204" pitchFamily="34" charset="-122"/>
              </a:rPr>
              <a:t>按 </a:t>
            </a:r>
            <a:r>
              <a:rPr lang="en-US" altLang="zh-CN" sz="3200" b="1" dirty="0">
                <a:solidFill>
                  <a:srgbClr val="00FF00"/>
                </a:solidFill>
                <a:ea typeface="微软雅黑" panose="020B0503020204020204" pitchFamily="34" charset="-122"/>
              </a:rPr>
              <a:t>Sine</a:t>
            </a:r>
            <a:r>
              <a:rPr lang="en-US" altLang="zh-CN" sz="3200" b="1" dirty="0"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3200" b="1" dirty="0"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ea typeface="微软雅黑" panose="020B0503020204020204" pitchFamily="34" charset="-122"/>
              </a:rPr>
              <a:t>按 </a:t>
            </a:r>
            <a:r>
              <a:rPr lang="zh-CN" altLang="en-US" sz="3200" b="1" dirty="0">
                <a:solidFill>
                  <a:srgbClr val="00FF00"/>
                </a:solidFill>
                <a:ea typeface="微软雅黑" panose="020B0503020204020204" pitchFamily="34" charset="-122"/>
              </a:rPr>
              <a:t>频率</a:t>
            </a:r>
            <a:r>
              <a:rPr lang="en-US" altLang="zh-CN" sz="3200" b="1" dirty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rgbClr val="00FF00"/>
                </a:solidFill>
                <a:ea typeface="微软雅黑" panose="020B0503020204020204" pitchFamily="34" charset="-122"/>
              </a:rPr>
              <a:t>周期 </a:t>
            </a:r>
            <a:r>
              <a:rPr lang="zh-CN" altLang="en-US" sz="3200" b="1" dirty="0">
                <a:ea typeface="微软雅黑" panose="020B0503020204020204" pitchFamily="34" charset="-122"/>
              </a:rPr>
              <a:t>软键切换，软键菜单</a:t>
            </a:r>
            <a:r>
              <a:rPr lang="zh-CN" altLang="en-US" sz="3200" b="1" dirty="0">
                <a:solidFill>
                  <a:srgbClr val="C71B09"/>
                </a:solidFill>
                <a:ea typeface="微软雅黑" panose="020B0503020204020204" pitchFamily="34" charset="-122"/>
              </a:rPr>
              <a:t>频率</a:t>
            </a:r>
            <a:r>
              <a:rPr lang="zh-CN" altLang="en-US" sz="3200" b="1" dirty="0">
                <a:ea typeface="微软雅黑" panose="020B0503020204020204" pitchFamily="34" charset="-122"/>
              </a:rPr>
              <a:t>反色显示；</a:t>
            </a:r>
            <a:endParaRPr lang="en-US" altLang="zh-CN" sz="3200" b="1" dirty="0">
              <a:ea typeface="微软雅黑" panose="020B0503020204020204" pitchFamily="34" charset="-122"/>
            </a:endParaRP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ea typeface="微软雅黑" panose="020B0503020204020204" pitchFamily="34" charset="-122"/>
              </a:rPr>
              <a:t>使用</a:t>
            </a:r>
            <a:r>
              <a:rPr lang="zh-CN" altLang="en-US" sz="3200" b="1" dirty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3200" b="1" dirty="0">
                <a:ea typeface="微软雅黑" panose="020B0503020204020204" pitchFamily="34" charset="-122"/>
              </a:rPr>
              <a:t>输入“</a:t>
            </a:r>
            <a:r>
              <a:rPr lang="en-US" altLang="zh-CN" sz="3200" b="1" dirty="0">
                <a:ea typeface="微软雅黑" panose="020B0503020204020204" pitchFamily="34" charset="-122"/>
              </a:rPr>
              <a:t>20”</a:t>
            </a:r>
            <a:r>
              <a:rPr lang="zh-CN" altLang="en-US" sz="3200" b="1" dirty="0">
                <a:ea typeface="微软雅黑" panose="020B0503020204020204" pitchFamily="34" charset="-122"/>
              </a:rPr>
              <a:t>，选择单位“</a:t>
            </a:r>
            <a:r>
              <a:rPr lang="en-US" altLang="zh-CN" sz="3200" b="1" dirty="0">
                <a:ea typeface="微软雅黑" panose="020B0503020204020204" pitchFamily="34" charset="-122"/>
              </a:rPr>
              <a:t>kHz”</a:t>
            </a:r>
            <a:r>
              <a:rPr lang="zh-CN" altLang="en-US" sz="3200" b="1" dirty="0">
                <a:ea typeface="微软雅黑" panose="020B0503020204020204" pitchFamily="34" charset="-122"/>
              </a:rPr>
              <a:t>，   设置频率为 </a:t>
            </a:r>
            <a:r>
              <a:rPr lang="en-US" altLang="zh-CN" sz="3200" b="1" dirty="0">
                <a:ea typeface="微软雅黑" panose="020B0503020204020204" pitchFamily="34" charset="-122"/>
              </a:rPr>
              <a:t>20kHZ</a:t>
            </a:r>
            <a:r>
              <a:rPr lang="zh-CN" altLang="en-US" sz="3200" b="1" dirty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389981146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2" y="549275"/>
            <a:ext cx="8352160" cy="1655589"/>
          </a:xfrm>
          <a:noFill/>
        </p:spPr>
        <p:txBody>
          <a:bodyPr/>
          <a:lstStyle/>
          <a:p>
            <a:pPr eaLnBrk="1" hangingPunct="1"/>
            <a:r>
              <a:rPr lang="zh-CN" altLang="en-US" sz="4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常用仪表的使用方法</a:t>
            </a:r>
            <a:br>
              <a:rPr lang="zh-CN" altLang="en-US" sz="4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交流参数的测量</a:t>
            </a:r>
            <a:endParaRPr lang="zh-CN" altLang="en-US" sz="4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1285875" y="2571750"/>
            <a:ext cx="65722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zh-CN" altLang="en-US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25" y="2630488"/>
            <a:ext cx="7643813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周期信号的参数</a:t>
            </a:r>
            <a:endParaRPr lang="en-US" altLang="zh-CN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DG1022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双通道 函数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任意波形发生器</a:t>
            </a:r>
          </a:p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SDS-1102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数字存储示波器</a:t>
            </a:r>
            <a:endParaRPr lang="en-US" altLang="zh-CN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SX2172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型交流毫伏表</a:t>
            </a:r>
          </a:p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电平的基本概念</a:t>
            </a:r>
          </a:p>
          <a:p>
            <a:pPr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实验内容</a:t>
            </a:r>
          </a:p>
        </p:txBody>
      </p:sp>
      <p:sp>
        <p:nvSpPr>
          <p:cNvPr id="717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08725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E82526DA-530C-4C23-8742-F650268BEDBB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2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170691638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71500"/>
            <a:ext cx="5992688" cy="6762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使用实例一：输出正弦波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860925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设置幅度值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幅值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高电平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幅值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反色显示。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2.5”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VPP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2.5VPP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设置偏移量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偏移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低电平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偏移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mVDC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500mVDC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 </a:t>
            </a:r>
          </a:p>
        </p:txBody>
      </p:sp>
    </p:spTree>
    <p:extLst>
      <p:ext uri="{BB962C8B-B14F-4D97-AF65-F5344CB8AC3E}">
        <p14:creationId xmlns="" xmlns:p14="http://schemas.microsoft.com/office/powerpoint/2010/main" val="243850079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09600"/>
            <a:ext cx="6135563" cy="6762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使用实例一：输出正弦波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88"/>
            <a:ext cx="7772400" cy="4114800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4.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设置相位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相位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软键使其反色显示。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°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，设置初始相位为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10°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上述设置完成后，按</a:t>
            </a:r>
            <a:r>
              <a:rPr lang="zh-CN" altLang="en-US" sz="2800" b="1" dirty="0" smtClean="0">
                <a:solidFill>
                  <a:srgbClr val="2206CA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2206CA"/>
                </a:solidFill>
                <a:ea typeface="微软雅黑" panose="020B0503020204020204" pitchFamily="34" charset="-122"/>
              </a:rPr>
              <a:t>View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键切换为图形显示模式，信号发生器输出下图所示正弦波。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00563"/>
            <a:ext cx="72723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592288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157730-5BBF-4472-93BB-A0DC0CD52A57}" type="slidenum">
              <a:rPr kumimoji="1" lang="zh-CN" altLang="en-US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22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357188"/>
            <a:ext cx="7392863" cy="78581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（十一）使用实例二：输出方波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054" y="1395537"/>
            <a:ext cx="8805433" cy="1404937"/>
          </a:xfrm>
          <a:solidFill>
            <a:srgbClr val="7030A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输出一个频率为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1MHz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2.0VPP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，占空比为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％，初始相位为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45°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的方波。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95536" y="3114675"/>
            <a:ext cx="8568951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操作步骤：</a:t>
            </a:r>
          </a:p>
          <a:p>
            <a:pPr eaLnBrk="1" hangingPunct="1">
              <a:spcBef>
                <a:spcPct val="200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设置频率值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  (1)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按 </a:t>
            </a:r>
            <a:r>
              <a:rPr lang="en-US" altLang="zh-CN" sz="2800" b="1" dirty="0">
                <a:solidFill>
                  <a:srgbClr val="2206CA"/>
                </a:solidFill>
                <a:ea typeface="微软雅黑" panose="020B0503020204020204" pitchFamily="34" charset="-122"/>
              </a:rPr>
              <a:t>Square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ea typeface="微软雅黑" panose="020B0503020204020204" pitchFamily="34" charset="-122"/>
              </a:rPr>
              <a:t>→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2206CA"/>
                </a:solidFill>
                <a:ea typeface="微软雅黑" panose="020B0503020204020204" pitchFamily="34" charset="-122"/>
              </a:rPr>
              <a:t>频率</a:t>
            </a:r>
            <a:r>
              <a:rPr lang="en-US" altLang="zh-CN" sz="2800" b="1" dirty="0">
                <a:solidFill>
                  <a:srgbClr val="2206CA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2206CA"/>
                </a:solidFill>
                <a:ea typeface="微软雅黑" panose="020B0503020204020204" pitchFamily="34" charset="-122"/>
              </a:rPr>
              <a:t>周期</a:t>
            </a:r>
            <a:r>
              <a:rPr lang="zh-CN" altLang="en-US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>
                <a:solidFill>
                  <a:srgbClr val="C71B09"/>
                </a:solidFill>
                <a:ea typeface="微软雅黑" panose="020B0503020204020204" pitchFamily="34" charset="-122"/>
              </a:rPr>
              <a:t>频率</a:t>
            </a:r>
            <a:r>
              <a:rPr lang="zh-CN" altLang="en-US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反色显示；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(2)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使用</a:t>
            </a:r>
            <a:r>
              <a:rPr lang="zh-CN" altLang="en-US" sz="2800" b="1" dirty="0">
                <a:solidFill>
                  <a:srgbClr val="2206CA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1”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，选择单位</a:t>
            </a:r>
            <a:r>
              <a:rPr lang="zh-CN" altLang="en-US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2800" b="1" dirty="0">
                <a:solidFill>
                  <a:srgbClr val="C71B09"/>
                </a:solidFill>
                <a:ea typeface="微软雅黑" panose="020B0503020204020204" pitchFamily="34" charset="-122"/>
              </a:rPr>
              <a:t>MHz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，设置频率为 </a:t>
            </a: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1MHz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51522170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00063"/>
            <a:ext cx="5778376" cy="74771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使用实例二：输出方波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67768"/>
            <a:ext cx="8712968" cy="4857750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设置幅度值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幅值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高电平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幅值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VPP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2VPP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设置偏移量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偏移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低电平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偏移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mVDC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96052005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71500"/>
            <a:ext cx="5635501" cy="6762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使用实例二：输出方波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47800"/>
            <a:ext cx="8640960" cy="4933950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设置占空比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 占空比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软键菜单 占空比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30”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%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，设置占空比为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30%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设置相位</a:t>
            </a:r>
          </a:p>
          <a:p>
            <a:pPr eaLnBrk="1" hangingPunct="1">
              <a:buFontTx/>
              <a:buNone/>
            </a:pPr>
            <a:r>
              <a:rPr lang="en-US" altLang="zh-CN" b="1" dirty="0" smtClean="0">
                <a:ea typeface="微软雅黑" panose="020B0503020204020204" pitchFamily="34" charset="-122"/>
              </a:rPr>
              <a:t>  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相位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软键使其反色显示。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45”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°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，设置初始相位为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45°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10075506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12762"/>
            <a:ext cx="5386388" cy="8191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使用实例二：输出方波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236" y="1571625"/>
            <a:ext cx="8667244" cy="1117600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sz="3000" b="1" dirty="0" smtClean="0">
                <a:ea typeface="微软雅黑" panose="020B0503020204020204" pitchFamily="34" charset="-122"/>
              </a:rPr>
              <a:t>上述设置完成后，按 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View</a:t>
            </a:r>
            <a:r>
              <a:rPr lang="en-US" altLang="zh-CN" sz="3000" b="1" dirty="0" smtClean="0">
                <a:ea typeface="微软雅黑" panose="020B0503020204020204" pitchFamily="34" charset="-122"/>
              </a:rPr>
              <a:t> </a:t>
            </a:r>
            <a:r>
              <a:rPr lang="zh-CN" altLang="en-US" sz="3000" b="1" dirty="0" smtClean="0">
                <a:ea typeface="微软雅黑" panose="020B0503020204020204" pitchFamily="34" charset="-122"/>
              </a:rPr>
              <a:t>键切换为图形显示模式，信号发生器输出如下图所示方波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28938"/>
            <a:ext cx="77057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884056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28625"/>
            <a:ext cx="8136904" cy="89058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（十二）使用实例三：输出脉冲波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712" y="1447800"/>
            <a:ext cx="8655768" cy="1981200"/>
          </a:xfrm>
          <a:solidFill>
            <a:srgbClr val="7030A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输出一个频率为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5kHz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50mVPP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，脉宽为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 </a:t>
            </a:r>
            <a:r>
              <a:rPr lang="en-US" altLang="zh-CN" sz="2800" b="1" dirty="0" err="1" smtClean="0">
                <a:ea typeface="微软雅黑" panose="020B0503020204020204" pitchFamily="34" charset="-122"/>
              </a:rPr>
              <a:t>μs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（占空比为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％），延时为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200μs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的脉冲波形。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95361" y="3523129"/>
            <a:ext cx="8497119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操作步骤：</a:t>
            </a:r>
          </a:p>
          <a:p>
            <a:pPr eaLnBrk="1" hangingPunct="1">
              <a:spcBef>
                <a:spcPct val="200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设置频率值</a:t>
            </a:r>
            <a:endParaRPr lang="en-US" altLang="zh-CN" sz="32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  (1)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按 </a:t>
            </a:r>
            <a:r>
              <a:rPr lang="en-US" altLang="zh-CN" sz="2800" b="1" dirty="0">
                <a:solidFill>
                  <a:srgbClr val="00FF00"/>
                </a:solidFill>
                <a:ea typeface="微软雅黑" panose="020B0503020204020204" pitchFamily="34" charset="-122"/>
              </a:rPr>
              <a:t>Pulse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ea typeface="微软雅黑" panose="020B0503020204020204" pitchFamily="34" charset="-122"/>
              </a:rPr>
              <a:t>→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按</a:t>
            </a:r>
            <a:r>
              <a:rPr lang="zh-CN" altLang="en-US" sz="2800" b="1" dirty="0">
                <a:solidFill>
                  <a:srgbClr val="00FF00"/>
                </a:solidFill>
                <a:ea typeface="微软雅黑" panose="020B0503020204020204" pitchFamily="34" charset="-122"/>
              </a:rPr>
              <a:t> 频率</a:t>
            </a:r>
            <a:r>
              <a:rPr lang="en-US" altLang="zh-CN" sz="2800" b="1" dirty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00FF00"/>
                </a:solidFill>
                <a:ea typeface="微软雅黑" panose="020B0503020204020204" pitchFamily="34" charset="-122"/>
              </a:rPr>
              <a:t>周期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>
                <a:solidFill>
                  <a:srgbClr val="C71B09"/>
                </a:solidFill>
                <a:ea typeface="微软雅黑" panose="020B0503020204020204" pitchFamily="34" charset="-122"/>
              </a:rPr>
              <a:t>频率</a:t>
            </a:r>
            <a:r>
              <a:rPr lang="zh-CN" altLang="en-US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反色显示；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  (2) 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使用</a:t>
            </a:r>
            <a:r>
              <a:rPr lang="zh-CN" altLang="en-US" sz="2800" b="1" dirty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5”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，选择单位</a:t>
            </a:r>
            <a:r>
              <a:rPr lang="zh-CN" altLang="en-US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2800" b="1" dirty="0">
                <a:solidFill>
                  <a:srgbClr val="C71B09"/>
                </a:solidFill>
                <a:ea typeface="微软雅黑" panose="020B0503020204020204" pitchFamily="34" charset="-122"/>
              </a:rPr>
              <a:t>kHz</a:t>
            </a:r>
            <a:r>
              <a:rPr lang="en-US" altLang="zh-CN" sz="2800" b="1" dirty="0">
                <a:solidFill>
                  <a:srgbClr val="253327"/>
                </a:solidFill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，设置频率为 </a:t>
            </a: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5kHz</a:t>
            </a:r>
            <a:r>
              <a:rPr lang="zh-CN" altLang="en-US" sz="3200" b="1" dirty="0">
                <a:solidFill>
                  <a:srgbClr val="FFFFFF"/>
                </a:solidFill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06919219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71500"/>
            <a:ext cx="6064126" cy="7477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使用实例三：输出脉冲波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71625"/>
            <a:ext cx="8856984" cy="4929188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设置幅度值</a:t>
            </a:r>
            <a:endParaRPr lang="en-US" altLang="zh-CN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幅值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高电平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幅值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mVPP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，设置幅值为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50mVPP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设置偏移量</a:t>
            </a:r>
            <a:endParaRPr lang="en-US" altLang="zh-CN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偏移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低电平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软键切换，软键菜单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偏移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mVDC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，设置偏移量为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5mVDC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75544522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00063"/>
            <a:ext cx="6421313" cy="8191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使用实例三：输出脉冲波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47800"/>
            <a:ext cx="8784976" cy="4678363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设置脉宽（占空比）</a:t>
            </a:r>
            <a:endParaRPr lang="en-US" altLang="zh-CN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脉宽（ 占空比 ），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脉宽 （ 占空比 ）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（“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），设置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脉宽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20μs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（占空比为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10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％），选择单位“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μs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（“％”）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ea typeface="微软雅黑" panose="020B0503020204020204" pitchFamily="34" charset="-122"/>
              </a:rPr>
              <a:t>设置延时</a:t>
            </a:r>
            <a:endParaRPr lang="en-US" altLang="zh-CN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(1)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按 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延时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，软键菜单 </a:t>
            </a:r>
            <a:r>
              <a:rPr lang="zh-CN" altLang="en-US" sz="2800" b="1" dirty="0" smtClean="0">
                <a:solidFill>
                  <a:srgbClr val="C71B09"/>
                </a:solidFill>
                <a:ea typeface="微软雅黑" panose="020B0503020204020204" pitchFamily="34" charset="-122"/>
              </a:rPr>
              <a:t>延时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 反色显示；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微软雅黑" panose="020B0503020204020204" pitchFamily="34" charset="-122"/>
              </a:rPr>
              <a:t>  (2) 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使用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数字键盘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输入“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200”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，选择单位“</a:t>
            </a:r>
            <a:r>
              <a:rPr lang="en-US" altLang="zh-CN" sz="2800" b="1" dirty="0" err="1" smtClean="0">
                <a:solidFill>
                  <a:srgbClr val="C71B09"/>
                </a:solidFill>
                <a:ea typeface="微软雅黑" panose="020B0503020204020204" pitchFamily="34" charset="-122"/>
              </a:rPr>
              <a:t>μs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，设置延时为 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200μs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246785846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36900"/>
            <a:ext cx="5815013" cy="7477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ea typeface="微软雅黑" pitchFamily="34" charset="-122"/>
              </a:rPr>
              <a:t>使用实例三：输出脉冲波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810" y="1628800"/>
            <a:ext cx="8760678" cy="4114800"/>
          </a:xfrm>
        </p:spPr>
        <p:txBody>
          <a:bodyPr/>
          <a:lstStyle/>
          <a:p>
            <a:pPr eaLnBrk="1" hangingPunct="1"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a typeface="微软雅黑" panose="020B0503020204020204" pitchFamily="34" charset="-122"/>
              </a:rPr>
              <a:t>上述设置完成后，按 </a:t>
            </a:r>
            <a:r>
              <a:rPr lang="en-US" altLang="zh-CN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View</a:t>
            </a:r>
            <a:r>
              <a:rPr lang="en-US" altLang="zh-CN" b="1" dirty="0" smtClean="0"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ea typeface="微软雅黑" panose="020B0503020204020204" pitchFamily="34" charset="-122"/>
              </a:rPr>
              <a:t>键切换为图形显示模式，信号发生器输出下图所示脉冲波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77771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266192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463" y="389731"/>
            <a:ext cx="4967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FF00"/>
                </a:solidFill>
                <a:ea typeface="微软雅黑" panose="020B0503020204020204" pitchFamily="34" charset="-122"/>
              </a:rPr>
              <a:t>一、周期信号的参数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2482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时间参数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周期</a:t>
            </a: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频率</a:t>
            </a: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f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=1/ </a:t>
            </a: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占空比</a:t>
            </a:r>
            <a:r>
              <a:rPr lang="el-GR" altLang="zh-CN" sz="3200" b="1" i="1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θ</a:t>
            </a: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el-GR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τ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l-GR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100%</a:t>
            </a:r>
            <a:endParaRPr lang="el-GR" altLang="zh-CN" sz="32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111750" y="1276640"/>
            <a:ext cx="4032250" cy="3100388"/>
            <a:chOff x="3107" y="1162"/>
            <a:chExt cx="2540" cy="1953"/>
          </a:xfrm>
        </p:grpSpPr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477"/>
              <a:ext cx="2178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3425" y="1162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l-GR" altLang="zh-CN" sz="3200" b="1" i="1">
                  <a:ea typeface="微软雅黑" panose="020B0503020204020204" pitchFamily="34" charset="-122"/>
                  <a:cs typeface="Times New Roman" panose="02020603050405020304" pitchFamily="18" charset="0"/>
                </a:rPr>
                <a:t>τ</a:t>
              </a:r>
              <a:endParaRPr lang="en-US" altLang="zh-CN" sz="3200" b="1" i="1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>
              <a:off x="3380" y="1298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>
              <a:off x="3697" y="1298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Line 9"/>
            <p:cNvSpPr>
              <a:spLocks noChangeShapeType="1"/>
            </p:cNvSpPr>
            <p:nvPr/>
          </p:nvSpPr>
          <p:spPr bwMode="auto">
            <a:xfrm>
              <a:off x="3380" y="2795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" name="Line 10"/>
            <p:cNvSpPr>
              <a:spLocks noChangeShapeType="1"/>
            </p:cNvSpPr>
            <p:nvPr/>
          </p:nvSpPr>
          <p:spPr bwMode="auto">
            <a:xfrm>
              <a:off x="4604" y="2795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3878" y="2750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i="1">
                  <a:ea typeface="微软雅黑" panose="020B0503020204020204" pitchFamily="34" charset="-122"/>
                </a:rPr>
                <a:t>T</a:t>
              </a:r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>
              <a:off x="4196" y="2931"/>
              <a:ext cx="4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3380" y="2931"/>
              <a:ext cx="4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3878" y="2296"/>
              <a:ext cx="5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i="1">
                  <a:ea typeface="微软雅黑" panose="020B0503020204020204" pitchFamily="34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3200" b="1"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l-GR" altLang="zh-CN" sz="3200" b="1" i="1">
                  <a:ea typeface="微软雅黑" panose="020B0503020204020204" pitchFamily="34" charset="-122"/>
                  <a:cs typeface="Times New Roman" panose="02020603050405020304" pitchFamily="18" charset="0"/>
                </a:rPr>
                <a:t>τ</a:t>
              </a:r>
              <a:endParaRPr lang="en-US" altLang="zh-CN" sz="3200" b="1" i="1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>
              <a:off x="4423" y="2523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3697" y="2523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3107" y="1389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18"/>
            <p:cNvSpPr>
              <a:spLocks noChangeShapeType="1"/>
            </p:cNvSpPr>
            <p:nvPr/>
          </p:nvSpPr>
          <p:spPr bwMode="auto">
            <a:xfrm>
              <a:off x="3696" y="1389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5284" y="2115"/>
              <a:ext cx="36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8197" name="Text Box 20"/>
          <p:cNvSpPr txBox="1">
            <a:spLocks noChangeArrowheads="1"/>
          </p:cNvSpPr>
          <p:nvPr/>
        </p:nvSpPr>
        <p:spPr bwMode="auto">
          <a:xfrm>
            <a:off x="611188" y="4797425"/>
            <a:ext cx="7632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通常将占空比为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50%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的矩形波称为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方波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将占空比小于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50%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的矩形波称为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脉冲波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198" name="灯片编号占位符 3"/>
          <p:cNvSpPr txBox="1">
            <a:spLocks/>
          </p:cNvSpPr>
          <p:nvPr/>
        </p:nvSpPr>
        <p:spPr bwMode="auto">
          <a:xfrm>
            <a:off x="8159750" y="6343650"/>
            <a:ext cx="984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7A622B34-FA18-412A-A695-16CA8B540326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3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231052409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7570788" cy="114300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三、</a:t>
            </a:r>
            <a:r>
              <a:rPr lang="en-US" altLang="zh-CN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SDS1102</a:t>
            </a:r>
            <a:r>
              <a:rPr lang="zh-CN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数字存储示波器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30288"/>
            <a:ext cx="8712968" cy="46434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ea typeface="微软雅黑" panose="020B0503020204020204" pitchFamily="34" charset="-122"/>
              </a:rPr>
              <a:t>示波器的作用是</a:t>
            </a:r>
            <a:r>
              <a:rPr lang="zh-CN" altLang="en-US" sz="24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将不可见的电信号以图形的方式显现出来并可测量、读取相关的电压和时间参数</a:t>
            </a:r>
            <a:r>
              <a:rPr lang="zh-CN" altLang="en-US" sz="2400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ea typeface="微软雅黑" panose="020B0503020204020204" pitchFamily="34" charset="-122"/>
              </a:rPr>
              <a:t>常用的示波器有两类：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模拟（阴极射线管）示波器</a:t>
            </a:r>
            <a:r>
              <a:rPr lang="zh-CN" altLang="en-US" sz="2400" dirty="0" smtClean="0">
                <a:ea typeface="微软雅黑" panose="020B0503020204020204" pitchFamily="34" charset="-122"/>
              </a:rPr>
              <a:t>：实时跟随被测信号的变化，由电子束在荧光屏上运动，描绘出被测信号波形。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数字式存储示波器</a:t>
            </a:r>
            <a:r>
              <a:rPr lang="zh-CN" altLang="en-US" sz="2400" dirty="0" smtClean="0">
                <a:ea typeface="微软雅黑" panose="020B0503020204020204" pitchFamily="34" charset="-122"/>
              </a:rPr>
              <a:t>：对被测信号进行采样，变成数字信号后在液晶屏上以点（离散的采样点）或矢量（采样点间有连线）方式描绘出被测信号波形。</a:t>
            </a:r>
          </a:p>
        </p:txBody>
      </p:sp>
    </p:spTree>
    <p:extLst>
      <p:ext uri="{BB962C8B-B14F-4D97-AF65-F5344CB8AC3E}">
        <p14:creationId xmlns="" xmlns:p14="http://schemas.microsoft.com/office/powerpoint/2010/main" val="82613722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4D5F69-DA4C-479F-8A1C-FDAFDEBADD84}" type="slidenum">
              <a:rPr kumimoji="1" lang="zh-CN" altLang="en-US" sz="1400">
                <a:latin typeface="Times New Roman" panose="02020603050405020304" pitchFamily="18" charset="0"/>
              </a:rPr>
              <a:pPr eaLnBrk="1" hangingPunct="1"/>
              <a:t>31</a:t>
            </a:fld>
            <a:endParaRPr kumimoji="1"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0043" y="385763"/>
            <a:ext cx="6048375" cy="811212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示波器面板图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7887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202092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0D5BA3-E415-457B-B386-794CCFBA96AD}" type="slidenum">
              <a:rPr kumimoji="1" lang="zh-CN" altLang="en-US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32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0433" y="210656"/>
            <a:ext cx="4429125" cy="7143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solidFill>
                  <a:srgbClr val="FFFF00"/>
                </a:solidFill>
                <a:ea typeface="微软雅黑" pitchFamily="34" charset="-122"/>
              </a:rPr>
              <a:t>显示界面说明图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8962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403350" y="1484313"/>
            <a:ext cx="1152525" cy="3365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触发状态 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2627313" y="1268413"/>
            <a:ext cx="1727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当前波形窗口在内存中的位置 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356100" y="981075"/>
            <a:ext cx="792163" cy="825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水平触发位置 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724525" y="1268413"/>
            <a:ext cx="6477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选项选择 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6372225" y="1196975"/>
            <a:ext cx="936625" cy="5810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后</a:t>
            </a:r>
            <a:r>
              <a:rPr kumimoji="1"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USB </a:t>
            </a: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口设置 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23850" y="2852738"/>
            <a:ext cx="431800" cy="18034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波形的通道标志 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971550" y="5805488"/>
            <a:ext cx="64928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信号耦合标志 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647700" cy="825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垂直刻度系数 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2051050" y="5805488"/>
            <a:ext cx="1223963" cy="3365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带宽限制 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4427538" y="5805488"/>
            <a:ext cx="6477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主时基设置 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5508625" y="5805488"/>
            <a:ext cx="1081088" cy="5810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波形的水平位置 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6659563" y="5805488"/>
            <a:ext cx="6492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触发类型 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8101013" y="5157788"/>
            <a:ext cx="865187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触发电平线位置 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8172450" y="4365625"/>
            <a:ext cx="720725" cy="825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当前信号频率 </a:t>
            </a:r>
          </a:p>
        </p:txBody>
      </p:sp>
      <p:sp>
        <p:nvSpPr>
          <p:cNvPr id="37907" name="Line 18"/>
          <p:cNvSpPr>
            <a:spLocks noChangeShapeType="1"/>
          </p:cNvSpPr>
          <p:nvPr/>
        </p:nvSpPr>
        <p:spPr bwMode="auto">
          <a:xfrm flipV="1">
            <a:off x="7740650" y="1844675"/>
            <a:ext cx="144463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7596188" y="1484313"/>
            <a:ext cx="11509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菜单窗口</a:t>
            </a:r>
          </a:p>
        </p:txBody>
      </p:sp>
    </p:spTree>
    <p:extLst>
      <p:ext uri="{BB962C8B-B14F-4D97-AF65-F5344CB8AC3E}">
        <p14:creationId xmlns="" xmlns:p14="http://schemas.microsoft.com/office/powerpoint/2010/main" val="37029742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8713" y="115094"/>
            <a:ext cx="4333875" cy="7858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ea typeface="微软雅黑" pitchFamily="34" charset="-122"/>
              </a:rPr>
              <a:t>面板操作键分布图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392613" cy="441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79388" y="3716338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显示通道</a:t>
            </a:r>
            <a:r>
              <a:rPr kumimoji="1" lang="en-US" altLang="zh-CN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1" lang="zh-CN" altLang="en-US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、通道</a:t>
            </a:r>
            <a:r>
              <a:rPr kumimoji="1" lang="en-US" altLang="zh-CN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 </a:t>
            </a:r>
            <a:r>
              <a:rPr kumimoji="1" lang="zh-CN" altLang="en-US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设置菜单 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1692275" y="3933825"/>
            <a:ext cx="719138" cy="1428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1763713" y="4005263"/>
            <a:ext cx="1800225" cy="714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0" y="3429000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显示数学计算菜单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1763713" y="3644900"/>
            <a:ext cx="1223962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4221163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显示参考波形菜单 </a:t>
            </a:r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 flipV="1">
            <a:off x="1763713" y="4292600"/>
            <a:ext cx="12239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4140200" y="3644900"/>
            <a:ext cx="647700" cy="82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显示水平菜单 </a:t>
            </a:r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4643438" y="4005263"/>
            <a:ext cx="215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6854825" y="3068638"/>
            <a:ext cx="228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</a:t>
            </a:r>
            <a:r>
              <a:rPr lang="en-US" altLang="zh-CN" sz="1600" b="1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触发</a:t>
            </a:r>
            <a:r>
              <a:rPr lang="en-US" altLang="zh-CN" sz="1600" b="1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控制菜单 </a:t>
            </a:r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 flipH="1">
            <a:off x="6300788" y="3284538"/>
            <a:ext cx="647700" cy="73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6804025" y="36449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设置触发电平为信号幅度的中点 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 flipH="1" flipV="1">
            <a:off x="6300788" y="3789363"/>
            <a:ext cx="576262" cy="215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6804025" y="4221163"/>
            <a:ext cx="1333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单次触发</a:t>
            </a:r>
            <a:endParaRPr lang="en-US" altLang="zh-CN" sz="16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31" name="Line 18"/>
          <p:cNvSpPr>
            <a:spLocks noChangeShapeType="1"/>
          </p:cNvSpPr>
          <p:nvPr/>
        </p:nvSpPr>
        <p:spPr bwMode="auto">
          <a:xfrm flipH="1" flipV="1">
            <a:off x="6227763" y="4149725"/>
            <a:ext cx="792162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32" name="Rectangle 19"/>
          <p:cNvSpPr>
            <a:spLocks noChangeArrowheads="1"/>
          </p:cNvSpPr>
          <p:nvPr/>
        </p:nvSpPr>
        <p:spPr bwMode="auto">
          <a:xfrm>
            <a:off x="0" y="1700213"/>
            <a:ext cx="190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显示辅助系统菜单</a:t>
            </a:r>
            <a:r>
              <a:rPr lang="zh-CN" altLang="en-US" sz="1600">
                <a:solidFill>
                  <a:srgbClr val="FFFF00"/>
                </a:solidFill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8933" name="Line 20"/>
          <p:cNvSpPr>
            <a:spLocks noChangeShapeType="1"/>
          </p:cNvSpPr>
          <p:nvPr/>
        </p:nvSpPr>
        <p:spPr bwMode="auto">
          <a:xfrm flipH="1">
            <a:off x="4716463" y="1557338"/>
            <a:ext cx="71437" cy="2873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3563938" y="981075"/>
            <a:ext cx="86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显示采样菜单 </a:t>
            </a:r>
          </a:p>
        </p:txBody>
      </p:sp>
      <p:sp>
        <p:nvSpPr>
          <p:cNvPr id="38935" name="Line 22"/>
          <p:cNvSpPr>
            <a:spLocks noChangeShapeType="1"/>
          </p:cNvSpPr>
          <p:nvPr/>
        </p:nvSpPr>
        <p:spPr bwMode="auto">
          <a:xfrm flipH="1">
            <a:off x="3924300" y="1484313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36" name="Rectangle 23"/>
          <p:cNvSpPr>
            <a:spLocks noChangeArrowheads="1"/>
          </p:cNvSpPr>
          <p:nvPr/>
        </p:nvSpPr>
        <p:spPr bwMode="auto">
          <a:xfrm>
            <a:off x="1331913" y="1052513"/>
            <a:ext cx="1008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显示自动测量菜单 </a:t>
            </a:r>
          </a:p>
        </p:txBody>
      </p:sp>
      <p:sp>
        <p:nvSpPr>
          <p:cNvPr id="38937" name="Line 24"/>
          <p:cNvSpPr>
            <a:spLocks noChangeShapeType="1"/>
          </p:cNvSpPr>
          <p:nvPr/>
        </p:nvSpPr>
        <p:spPr bwMode="auto">
          <a:xfrm>
            <a:off x="2268538" y="1557338"/>
            <a:ext cx="935037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38" name="Rectangle 25"/>
          <p:cNvSpPr>
            <a:spLocks noChangeArrowheads="1"/>
          </p:cNvSpPr>
          <p:nvPr/>
        </p:nvSpPr>
        <p:spPr bwMode="auto">
          <a:xfrm>
            <a:off x="2555875" y="981075"/>
            <a:ext cx="1004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显示光标测量菜单 </a:t>
            </a:r>
          </a:p>
        </p:txBody>
      </p:sp>
      <p:sp>
        <p:nvSpPr>
          <p:cNvPr id="38939" name="Line 26"/>
          <p:cNvSpPr>
            <a:spLocks noChangeShapeType="1"/>
          </p:cNvSpPr>
          <p:nvPr/>
        </p:nvSpPr>
        <p:spPr bwMode="auto">
          <a:xfrm>
            <a:off x="3276600" y="1484313"/>
            <a:ext cx="71438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40" name="Rectangle 27"/>
          <p:cNvSpPr>
            <a:spLocks noChangeArrowheads="1"/>
          </p:cNvSpPr>
          <p:nvPr/>
        </p:nvSpPr>
        <p:spPr bwMode="auto">
          <a:xfrm>
            <a:off x="179388" y="2636838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</a:t>
            </a:r>
            <a:r>
              <a:rPr lang="en-US" altLang="zh-CN" sz="1600" b="1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</a:t>
            </a:r>
            <a:r>
              <a:rPr lang="en-US" altLang="zh-CN" sz="1600" b="1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菜单 </a:t>
            </a:r>
          </a:p>
        </p:txBody>
      </p:sp>
      <p:sp>
        <p:nvSpPr>
          <p:cNvPr id="38941" name="Line 28"/>
          <p:cNvSpPr>
            <a:spLocks noChangeShapeType="1"/>
          </p:cNvSpPr>
          <p:nvPr/>
        </p:nvSpPr>
        <p:spPr bwMode="auto">
          <a:xfrm flipV="1">
            <a:off x="1908175" y="2565400"/>
            <a:ext cx="2016125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42" name="Line 29"/>
          <p:cNvSpPr>
            <a:spLocks noChangeShapeType="1"/>
          </p:cNvSpPr>
          <p:nvPr/>
        </p:nvSpPr>
        <p:spPr bwMode="auto">
          <a:xfrm>
            <a:off x="1692275" y="1916113"/>
            <a:ext cx="273685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43" name="Rectangle 30"/>
          <p:cNvSpPr>
            <a:spLocks noChangeArrowheads="1"/>
          </p:cNvSpPr>
          <p:nvPr/>
        </p:nvSpPr>
        <p:spPr bwMode="auto">
          <a:xfrm>
            <a:off x="5219700" y="981075"/>
            <a:ext cx="936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调出厂家设置 </a:t>
            </a:r>
          </a:p>
        </p:txBody>
      </p:sp>
      <p:sp>
        <p:nvSpPr>
          <p:cNvPr id="38944" name="Line 31"/>
          <p:cNvSpPr>
            <a:spLocks noChangeShapeType="1"/>
          </p:cNvSpPr>
          <p:nvPr/>
        </p:nvSpPr>
        <p:spPr bwMode="auto">
          <a:xfrm>
            <a:off x="5364163" y="1557338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45" name="Rectangle 32"/>
          <p:cNvSpPr>
            <a:spLocks noChangeArrowheads="1"/>
          </p:cNvSpPr>
          <p:nvPr/>
        </p:nvSpPr>
        <p:spPr bwMode="auto">
          <a:xfrm>
            <a:off x="4284663" y="981075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显示存储</a:t>
            </a:r>
            <a:r>
              <a:rPr lang="en-US" altLang="zh-CN" sz="1600" b="1">
                <a:solidFill>
                  <a:srgbClr val="FF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调出菜单 </a:t>
            </a:r>
          </a:p>
        </p:txBody>
      </p:sp>
      <p:sp>
        <p:nvSpPr>
          <p:cNvPr id="38946" name="Rectangle 33"/>
          <p:cNvSpPr>
            <a:spLocks noChangeArrowheads="1"/>
          </p:cNvSpPr>
          <p:nvPr/>
        </p:nvSpPr>
        <p:spPr bwMode="auto">
          <a:xfrm>
            <a:off x="6011863" y="981075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进入在线帮助系统 </a:t>
            </a:r>
          </a:p>
        </p:txBody>
      </p:sp>
      <p:sp>
        <p:nvSpPr>
          <p:cNvPr id="38947" name="Line 34"/>
          <p:cNvSpPr>
            <a:spLocks noChangeShapeType="1"/>
          </p:cNvSpPr>
          <p:nvPr/>
        </p:nvSpPr>
        <p:spPr bwMode="auto">
          <a:xfrm flipH="1">
            <a:off x="5435600" y="1484313"/>
            <a:ext cx="576263" cy="936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48" name="Rectangle 35"/>
          <p:cNvSpPr>
            <a:spLocks noChangeArrowheads="1"/>
          </p:cNvSpPr>
          <p:nvPr/>
        </p:nvSpPr>
        <p:spPr bwMode="auto">
          <a:xfrm>
            <a:off x="6650038" y="2349500"/>
            <a:ext cx="249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连续采集波形或停止采集 </a:t>
            </a:r>
          </a:p>
        </p:txBody>
      </p:sp>
      <p:sp>
        <p:nvSpPr>
          <p:cNvPr id="38949" name="Line 36"/>
          <p:cNvSpPr>
            <a:spLocks noChangeShapeType="1"/>
          </p:cNvSpPr>
          <p:nvPr/>
        </p:nvSpPr>
        <p:spPr bwMode="auto">
          <a:xfrm flipH="1">
            <a:off x="6227763" y="2492375"/>
            <a:ext cx="431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50" name="Rectangle 37"/>
          <p:cNvSpPr>
            <a:spLocks noChangeArrowheads="1"/>
          </p:cNvSpPr>
          <p:nvPr/>
        </p:nvSpPr>
        <p:spPr bwMode="auto">
          <a:xfrm>
            <a:off x="6667500" y="1844675"/>
            <a:ext cx="249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采集单个波形，然后停止 </a:t>
            </a:r>
          </a:p>
        </p:txBody>
      </p:sp>
      <p:sp>
        <p:nvSpPr>
          <p:cNvPr id="38951" name="Line 38"/>
          <p:cNvSpPr>
            <a:spLocks noChangeShapeType="1"/>
          </p:cNvSpPr>
          <p:nvPr/>
        </p:nvSpPr>
        <p:spPr bwMode="auto">
          <a:xfrm flipH="1">
            <a:off x="6300788" y="198913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52" name="Rectangle 39"/>
          <p:cNvSpPr>
            <a:spLocks noChangeArrowheads="1"/>
          </p:cNvSpPr>
          <p:nvPr/>
        </p:nvSpPr>
        <p:spPr bwMode="auto">
          <a:xfrm>
            <a:off x="6650038" y="2781300"/>
            <a:ext cx="249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自动设置示波器控制状态 </a:t>
            </a:r>
          </a:p>
        </p:txBody>
      </p:sp>
      <p:sp>
        <p:nvSpPr>
          <p:cNvPr id="38953" name="Line 40"/>
          <p:cNvSpPr>
            <a:spLocks noChangeShapeType="1"/>
          </p:cNvSpPr>
          <p:nvPr/>
        </p:nvSpPr>
        <p:spPr bwMode="auto">
          <a:xfrm flipH="1">
            <a:off x="6227763" y="2924175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54" name="Rectangle 41"/>
          <p:cNvSpPr>
            <a:spLocks noChangeArrowheads="1"/>
          </p:cNvSpPr>
          <p:nvPr/>
        </p:nvSpPr>
        <p:spPr bwMode="auto">
          <a:xfrm>
            <a:off x="1908175" y="6021388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用于显示波形的输入连接器 </a:t>
            </a:r>
          </a:p>
        </p:txBody>
      </p:sp>
      <p:sp>
        <p:nvSpPr>
          <p:cNvPr id="38955" name="Rectangle 42"/>
          <p:cNvSpPr>
            <a:spLocks noChangeArrowheads="1"/>
          </p:cNvSpPr>
          <p:nvPr/>
        </p:nvSpPr>
        <p:spPr bwMode="auto">
          <a:xfrm>
            <a:off x="4572000" y="6021388"/>
            <a:ext cx="1081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外触发输入连接器 </a:t>
            </a:r>
          </a:p>
        </p:txBody>
      </p:sp>
      <p:sp>
        <p:nvSpPr>
          <p:cNvPr id="38956" name="Rectangle 43"/>
          <p:cNvSpPr>
            <a:spLocks noChangeArrowheads="1"/>
          </p:cNvSpPr>
          <p:nvPr/>
        </p:nvSpPr>
        <p:spPr bwMode="auto">
          <a:xfrm>
            <a:off x="611188" y="2205038"/>
            <a:ext cx="106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万能旋钮 </a:t>
            </a:r>
          </a:p>
        </p:txBody>
      </p:sp>
      <p:sp>
        <p:nvSpPr>
          <p:cNvPr id="38957" name="Line 44"/>
          <p:cNvSpPr>
            <a:spLocks noChangeShapeType="1"/>
          </p:cNvSpPr>
          <p:nvPr/>
        </p:nvSpPr>
        <p:spPr bwMode="auto">
          <a:xfrm>
            <a:off x="1619250" y="2349500"/>
            <a:ext cx="7921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58" name="Rectangle 45"/>
          <p:cNvSpPr>
            <a:spLocks noChangeArrowheads="1"/>
          </p:cNvSpPr>
          <p:nvPr/>
        </p:nvSpPr>
        <p:spPr bwMode="auto">
          <a:xfrm>
            <a:off x="323850" y="3068638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调整垂直刻度 </a:t>
            </a:r>
          </a:p>
        </p:txBody>
      </p:sp>
      <p:sp>
        <p:nvSpPr>
          <p:cNvPr id="38959" name="Line 46"/>
          <p:cNvSpPr>
            <a:spLocks noChangeShapeType="1"/>
          </p:cNvSpPr>
          <p:nvPr/>
        </p:nvSpPr>
        <p:spPr bwMode="auto">
          <a:xfrm flipV="1">
            <a:off x="1763713" y="3068638"/>
            <a:ext cx="576262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0" name="Line 47"/>
          <p:cNvSpPr>
            <a:spLocks noChangeShapeType="1"/>
          </p:cNvSpPr>
          <p:nvPr/>
        </p:nvSpPr>
        <p:spPr bwMode="auto">
          <a:xfrm>
            <a:off x="1763713" y="3213100"/>
            <a:ext cx="1944687" cy="1444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1" name="Rectangle 48"/>
          <p:cNvSpPr>
            <a:spLocks noChangeArrowheads="1"/>
          </p:cNvSpPr>
          <p:nvPr/>
        </p:nvSpPr>
        <p:spPr bwMode="auto">
          <a:xfrm>
            <a:off x="827088" y="4652963"/>
            <a:ext cx="1003300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垂直移位</a:t>
            </a:r>
          </a:p>
        </p:txBody>
      </p:sp>
      <p:sp>
        <p:nvSpPr>
          <p:cNvPr id="38962" name="Rectangle 49"/>
          <p:cNvSpPr>
            <a:spLocks noChangeArrowheads="1"/>
          </p:cNvSpPr>
          <p:nvPr/>
        </p:nvSpPr>
        <p:spPr bwMode="auto">
          <a:xfrm>
            <a:off x="6659563" y="4941888"/>
            <a:ext cx="1003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水平移位</a:t>
            </a:r>
          </a:p>
        </p:txBody>
      </p:sp>
      <p:sp>
        <p:nvSpPr>
          <p:cNvPr id="38963" name="Line 50"/>
          <p:cNvSpPr>
            <a:spLocks noChangeShapeType="1"/>
          </p:cNvSpPr>
          <p:nvPr/>
        </p:nvSpPr>
        <p:spPr bwMode="auto">
          <a:xfrm flipH="1" flipV="1">
            <a:off x="5292725" y="4797425"/>
            <a:ext cx="129540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4" name="Rectangle 51"/>
          <p:cNvSpPr>
            <a:spLocks noChangeArrowheads="1"/>
          </p:cNvSpPr>
          <p:nvPr/>
        </p:nvSpPr>
        <p:spPr bwMode="auto">
          <a:xfrm>
            <a:off x="6804025" y="3357563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调整水平时间刻度 </a:t>
            </a:r>
          </a:p>
        </p:txBody>
      </p:sp>
      <p:sp>
        <p:nvSpPr>
          <p:cNvPr id="38965" name="Line 52"/>
          <p:cNvSpPr>
            <a:spLocks noChangeShapeType="1"/>
          </p:cNvSpPr>
          <p:nvPr/>
        </p:nvSpPr>
        <p:spPr bwMode="auto">
          <a:xfrm flipV="1">
            <a:off x="1763713" y="4652963"/>
            <a:ext cx="576262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6" name="Line 53"/>
          <p:cNvSpPr>
            <a:spLocks noChangeShapeType="1"/>
          </p:cNvSpPr>
          <p:nvPr/>
        </p:nvSpPr>
        <p:spPr bwMode="auto">
          <a:xfrm flipV="1">
            <a:off x="1763713" y="4652963"/>
            <a:ext cx="1871662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7" name="Line 54"/>
          <p:cNvSpPr>
            <a:spLocks noChangeShapeType="1"/>
          </p:cNvSpPr>
          <p:nvPr/>
        </p:nvSpPr>
        <p:spPr bwMode="auto">
          <a:xfrm flipH="1" flipV="1">
            <a:off x="5364163" y="3429000"/>
            <a:ext cx="1512887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68" name="Rectangle 55"/>
          <p:cNvSpPr>
            <a:spLocks noChangeArrowheads="1"/>
          </p:cNvSpPr>
          <p:nvPr/>
        </p:nvSpPr>
        <p:spPr bwMode="auto">
          <a:xfrm>
            <a:off x="6804025" y="4581525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触发电平调整 </a:t>
            </a:r>
          </a:p>
        </p:txBody>
      </p:sp>
      <p:sp>
        <p:nvSpPr>
          <p:cNvPr id="38969" name="Line 56"/>
          <p:cNvSpPr>
            <a:spLocks noChangeShapeType="1"/>
          </p:cNvSpPr>
          <p:nvPr/>
        </p:nvSpPr>
        <p:spPr bwMode="auto">
          <a:xfrm flipH="1" flipV="1">
            <a:off x="6227763" y="4652963"/>
            <a:ext cx="576262" cy="714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70" name="Rectangle 57"/>
          <p:cNvSpPr>
            <a:spLocks noChangeArrowheads="1"/>
          </p:cNvSpPr>
          <p:nvPr/>
        </p:nvSpPr>
        <p:spPr bwMode="auto">
          <a:xfrm>
            <a:off x="6732588" y="5445125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00"/>
                </a:solidFill>
                <a:ea typeface="微软雅黑" panose="020B0503020204020204" pitchFamily="34" charset="-122"/>
              </a:rPr>
              <a:t>探头补偿信号 </a:t>
            </a:r>
          </a:p>
        </p:txBody>
      </p:sp>
      <p:sp>
        <p:nvSpPr>
          <p:cNvPr id="38971" name="Line 58"/>
          <p:cNvSpPr>
            <a:spLocks noChangeShapeType="1"/>
          </p:cNvSpPr>
          <p:nvPr/>
        </p:nvSpPr>
        <p:spPr bwMode="auto">
          <a:xfrm flipH="1" flipV="1">
            <a:off x="6156325" y="5516563"/>
            <a:ext cx="503238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72" name="Line 59"/>
          <p:cNvSpPr>
            <a:spLocks noChangeShapeType="1"/>
          </p:cNvSpPr>
          <p:nvPr/>
        </p:nvSpPr>
        <p:spPr bwMode="auto">
          <a:xfrm flipV="1">
            <a:off x="5003800" y="5734050"/>
            <a:ext cx="0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73" name="Line 60"/>
          <p:cNvSpPr>
            <a:spLocks noChangeShapeType="1"/>
          </p:cNvSpPr>
          <p:nvPr/>
        </p:nvSpPr>
        <p:spPr bwMode="auto">
          <a:xfrm flipH="1" flipV="1">
            <a:off x="2771775" y="5589588"/>
            <a:ext cx="71438" cy="3603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8974" name="Line 61"/>
          <p:cNvSpPr>
            <a:spLocks noChangeShapeType="1"/>
          </p:cNvSpPr>
          <p:nvPr/>
        </p:nvSpPr>
        <p:spPr bwMode="auto">
          <a:xfrm flipV="1">
            <a:off x="2916238" y="5661025"/>
            <a:ext cx="647700" cy="288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50557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5816" y="260648"/>
            <a:ext cx="2743200" cy="67627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ea typeface="微软雅黑" pitchFamily="34" charset="-122"/>
              </a:rPr>
              <a:t>简单测量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8001000" cy="485775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ea typeface="微软雅黑" panose="020B0503020204020204" pitchFamily="34" charset="-122"/>
              </a:rPr>
              <a:t>要快速显示信号，可按如下步骤进行：</a:t>
            </a:r>
          </a:p>
          <a:p>
            <a:pPr eaLnBrk="1" hangingPunct="1"/>
            <a:r>
              <a:rPr lang="en-US" altLang="zh-CN" b="1" dirty="0" smtClean="0"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ea typeface="微软雅黑" panose="020B0503020204020204" pitchFamily="34" charset="-122"/>
              </a:rPr>
              <a:t>按</a:t>
            </a:r>
            <a:r>
              <a:rPr lang="en-US" altLang="zh-CN" b="1" dirty="0" smtClean="0">
                <a:ea typeface="微软雅黑" panose="020B0503020204020204" pitchFamily="34" charset="-122"/>
              </a:rPr>
              <a:t>【CH1】</a:t>
            </a:r>
            <a:r>
              <a:rPr lang="zh-CN" altLang="en-US" b="1" dirty="0" smtClean="0">
                <a:ea typeface="微软雅黑" panose="020B0503020204020204" pitchFamily="34" charset="-122"/>
              </a:rPr>
              <a:t>或</a:t>
            </a:r>
            <a:r>
              <a:rPr lang="en-US" altLang="zh-CN" b="1" dirty="0" smtClean="0">
                <a:ea typeface="微软雅黑" panose="020B0503020204020204" pitchFamily="34" charset="-122"/>
              </a:rPr>
              <a:t>【CH2】</a:t>
            </a:r>
            <a:r>
              <a:rPr lang="zh-CN" altLang="en-US" b="1" dirty="0" smtClean="0">
                <a:ea typeface="微软雅黑" panose="020B0503020204020204" pitchFamily="34" charset="-122"/>
              </a:rPr>
              <a:t>按钮。</a:t>
            </a:r>
          </a:p>
          <a:p>
            <a:pPr eaLnBrk="1" hangingPunct="1"/>
            <a:r>
              <a:rPr lang="en-US" altLang="zh-CN" b="1" dirty="0" smtClean="0">
                <a:ea typeface="微软雅黑" panose="020B0503020204020204" pitchFamily="34" charset="-122"/>
              </a:rPr>
              <a:t>2. </a:t>
            </a:r>
            <a:r>
              <a:rPr lang="zh-CN" altLang="en-US" b="1" dirty="0" smtClean="0">
                <a:ea typeface="微软雅黑" panose="020B0503020204020204" pitchFamily="34" charset="-122"/>
              </a:rPr>
              <a:t>将对应通道</a:t>
            </a:r>
            <a:r>
              <a:rPr lang="en-US" altLang="zh-CN" b="1" dirty="0" smtClean="0"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ea typeface="微软雅黑" panose="020B0503020204020204" pitchFamily="34" charset="-122"/>
              </a:rPr>
              <a:t>的探头连接到电路被测点。</a:t>
            </a:r>
          </a:p>
          <a:p>
            <a:pPr eaLnBrk="1" hangingPunct="1"/>
            <a:r>
              <a:rPr lang="en-US" altLang="zh-CN" b="1" dirty="0" smtClean="0">
                <a:ea typeface="微软雅黑" panose="020B0503020204020204" pitchFamily="34" charset="-122"/>
              </a:rPr>
              <a:t>3. </a:t>
            </a:r>
            <a:r>
              <a:rPr lang="zh-CN" altLang="en-US" b="1" dirty="0" smtClean="0">
                <a:ea typeface="微软雅黑" panose="020B0503020204020204" pitchFamily="34" charset="-122"/>
              </a:rPr>
              <a:t>按</a:t>
            </a:r>
            <a:r>
              <a:rPr lang="en-US" altLang="zh-CN" b="1" dirty="0" smtClean="0">
                <a:ea typeface="微软雅黑" panose="020B0503020204020204" pitchFamily="34" charset="-122"/>
              </a:rPr>
              <a:t>【AUTO】</a:t>
            </a:r>
            <a:r>
              <a:rPr lang="zh-CN" altLang="en-US" b="1" dirty="0" smtClean="0">
                <a:ea typeface="微软雅黑" panose="020B0503020204020204" pitchFamily="34" charset="-122"/>
              </a:rPr>
              <a:t>按钮。</a:t>
            </a:r>
          </a:p>
          <a:p>
            <a:pPr eaLnBrk="1" hangingPunct="1"/>
            <a:r>
              <a:rPr lang="zh-CN" altLang="en-US" b="1" dirty="0" smtClean="0">
                <a:ea typeface="微软雅黑" panose="020B0503020204020204" pitchFamily="34" charset="-122"/>
              </a:rPr>
              <a:t>示波器将自动设置垂直、水平、触发控制，显示相应的波形。若要优化波形的显示，您可在此基础上手动调整垂直、水平、触发控制，直至波形的显示符合您的要求。</a:t>
            </a:r>
          </a:p>
        </p:txBody>
      </p:sp>
    </p:spTree>
    <p:extLst>
      <p:ext uri="{BB962C8B-B14F-4D97-AF65-F5344CB8AC3E}">
        <p14:creationId xmlns="" xmlns:p14="http://schemas.microsoft.com/office/powerpoint/2010/main" val="304174568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332656"/>
            <a:ext cx="4357687" cy="8572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ea typeface="微软雅黑" pitchFamily="34" charset="-122"/>
              </a:rPr>
              <a:t>测量信号的频率 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95536" y="1484784"/>
            <a:ext cx="842493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1.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【MEASURE】</a:t>
            </a:r>
            <a:r>
              <a:rPr lang="zh-CN" altLang="en-US" sz="3200" b="1" dirty="0">
                <a:ea typeface="微软雅黑" panose="020B0503020204020204" pitchFamily="34" charset="-122"/>
              </a:rPr>
              <a:t>按钮，显示自动测量菜单。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ea typeface="微软雅黑" panose="020B0503020204020204" pitchFamily="34" charset="-122"/>
              </a:rPr>
              <a:t>按顶部的选项按钮。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3.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时间测试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选项按钮，进入时间测量菜单。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4.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信源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选项按钮选择信号输入通道。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5.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类型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选项按钮选择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频率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ea typeface="微软雅黑" panose="020B0503020204020204" pitchFamily="34" charset="-122"/>
              </a:rPr>
              <a:t>相应的图标和测量值将会显示</a:t>
            </a:r>
          </a:p>
        </p:txBody>
      </p:sp>
    </p:spTree>
    <p:extLst>
      <p:ext uri="{BB962C8B-B14F-4D97-AF65-F5344CB8AC3E}">
        <p14:creationId xmlns="" xmlns:p14="http://schemas.microsoft.com/office/powerpoint/2010/main" val="143004861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260648"/>
            <a:ext cx="4414837" cy="8191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ea typeface="微软雅黑" pitchFamily="34" charset="-122"/>
              </a:rPr>
              <a:t>测量信号的峰峰值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15689" y="1484784"/>
            <a:ext cx="846296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1.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【MEASURE】</a:t>
            </a:r>
            <a:r>
              <a:rPr lang="zh-CN" altLang="en-US" sz="3200" b="1" dirty="0">
                <a:ea typeface="微软雅黑" panose="020B0503020204020204" pitchFamily="34" charset="-122"/>
              </a:rPr>
              <a:t>按钮，显示自动测量菜单。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ea typeface="微软雅黑" panose="020B0503020204020204" pitchFamily="34" charset="-122"/>
              </a:rPr>
              <a:t>按顶部的选项按钮。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3.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电压测试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选项按钮，进电压测量菜单。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4.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信源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选项按钮选择信号输入通道。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b="1" dirty="0">
                <a:ea typeface="微软雅黑" panose="020B0503020204020204" pitchFamily="34" charset="-122"/>
              </a:rPr>
              <a:t>5. </a:t>
            </a:r>
            <a:r>
              <a:rPr lang="zh-CN" altLang="en-US" sz="3200" b="1" dirty="0">
                <a:ea typeface="微软雅黑" panose="020B0503020204020204" pitchFamily="34" charset="-122"/>
              </a:rPr>
              <a:t>按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类型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选项按钮选择</a:t>
            </a:r>
            <a:r>
              <a:rPr lang="en-US" altLang="zh-CN" sz="3200" b="1" dirty="0">
                <a:ea typeface="微软雅黑" panose="020B0503020204020204" pitchFamily="34" charset="-122"/>
              </a:rPr>
              <a:t>【</a:t>
            </a:r>
            <a:r>
              <a:rPr lang="zh-CN" altLang="en-US" sz="3200" b="1" dirty="0">
                <a:ea typeface="微软雅黑" panose="020B0503020204020204" pitchFamily="34" charset="-122"/>
              </a:rPr>
              <a:t>峰峰值</a:t>
            </a:r>
            <a:r>
              <a:rPr lang="en-US" altLang="zh-CN" sz="3200" b="1" dirty="0">
                <a:ea typeface="微软雅黑" panose="020B0503020204020204" pitchFamily="34" charset="-122"/>
              </a:rPr>
              <a:t>】</a:t>
            </a:r>
            <a:r>
              <a:rPr lang="zh-CN" altLang="en-US" sz="32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3200" b="1" dirty="0">
                <a:ea typeface="微软雅黑" panose="020B0503020204020204" pitchFamily="34" charset="-122"/>
              </a:rPr>
              <a:t>将显示相应的图标和测量值</a:t>
            </a:r>
            <a:r>
              <a:rPr lang="zh-CN" altLang="en-US" sz="3200" b="1" dirty="0" smtClean="0"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endParaRPr lang="zh-CN" altLang="en-US" sz="3200" b="1" dirty="0"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注：测量结果在屏幕上的显示会因为被测量信号的变化而改变。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 如果“值”读数中显示为</a:t>
            </a:r>
            <a:r>
              <a:rPr lang="en-US" altLang="zh-CN" b="1" dirty="0">
                <a:solidFill>
                  <a:srgbClr val="FFFF00"/>
                </a:solidFill>
                <a:ea typeface="微软雅黑" panose="020B0503020204020204" pitchFamily="34" charset="-122"/>
              </a:rPr>
              <a:t>【****】</a:t>
            </a: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，请尝试</a:t>
            </a:r>
            <a:r>
              <a:rPr lang="en-US" altLang="zh-CN" b="1" dirty="0">
                <a:solidFill>
                  <a:srgbClr val="FFFF00"/>
                </a:solidFill>
                <a:ea typeface="微软雅黑" panose="020B0503020204020204" pitchFamily="34" charset="-122"/>
              </a:rPr>
              <a:t>【Volt/div】</a:t>
            </a: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旋钮旋转到适当的位置或改变</a:t>
            </a:r>
            <a:r>
              <a:rPr lang="en-US" altLang="zh-CN" b="1" dirty="0">
                <a:solidFill>
                  <a:srgbClr val="FFFF00"/>
                </a:solidFill>
                <a:ea typeface="微软雅黑" panose="020B0503020204020204" pitchFamily="34" charset="-122"/>
              </a:rPr>
              <a:t>【S/div】</a:t>
            </a: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设定。</a:t>
            </a:r>
          </a:p>
        </p:txBody>
      </p:sp>
    </p:spTree>
    <p:extLst>
      <p:ext uri="{BB962C8B-B14F-4D97-AF65-F5344CB8AC3E}">
        <p14:creationId xmlns="" xmlns:p14="http://schemas.microsoft.com/office/powerpoint/2010/main" val="343310232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188640"/>
            <a:ext cx="5122862" cy="8826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ea typeface="微软雅黑" pitchFamily="34" charset="-122"/>
              </a:rPr>
              <a:t>光标测量</a:t>
            </a:r>
            <a:r>
              <a:rPr lang="en-US" altLang="zh-CN" sz="4000" dirty="0" smtClean="0">
                <a:ea typeface="微软雅黑" pitchFamily="34" charset="-122"/>
              </a:rPr>
              <a:t>-</a:t>
            </a:r>
            <a:r>
              <a:rPr lang="zh-CN" altLang="en-US" sz="4000" dirty="0" smtClean="0">
                <a:ea typeface="微软雅黑" pitchFamily="34" charset="-122"/>
              </a:rPr>
              <a:t>测量频率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23528" y="1071290"/>
            <a:ext cx="86409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【CURSORS】</a:t>
            </a:r>
            <a:r>
              <a:rPr lang="zh-CN" altLang="en-US" sz="2400" b="1" dirty="0">
                <a:ea typeface="微软雅黑" panose="020B0503020204020204" pitchFamily="34" charset="-122"/>
              </a:rPr>
              <a:t>按钮，显示光标菜单。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光标模式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按钮选择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手动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3.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类型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选项按钮，选择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时间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4.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信源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选项按钮，选择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被测信号通道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5.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en-US" altLang="zh-CN" sz="2400" b="1" dirty="0" err="1">
                <a:solidFill>
                  <a:srgbClr val="FFFF00"/>
                </a:solidFill>
                <a:ea typeface="微软雅黑" panose="020B0503020204020204" pitchFamily="34" charset="-122"/>
              </a:rPr>
              <a:t>CurA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选项按钮，旋转万能旋钮将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光标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b="1" dirty="0"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ea typeface="微软雅黑" panose="020B0503020204020204" pitchFamily="34" charset="-122"/>
              </a:rPr>
              <a:t>置于振荡的一个波峰处。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6. </a:t>
            </a:r>
            <a:r>
              <a:rPr lang="zh-CN" altLang="en-US" sz="2400" b="1" dirty="0">
                <a:ea typeface="微软雅黑" panose="020B0503020204020204" pitchFamily="34" charset="-122"/>
              </a:rPr>
              <a:t>按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【</a:t>
            </a:r>
            <a:r>
              <a:rPr lang="en-US" altLang="zh-CN" sz="2400" b="1" dirty="0" err="1">
                <a:solidFill>
                  <a:srgbClr val="FFFF00"/>
                </a:solidFill>
                <a:ea typeface="微软雅黑" panose="020B0503020204020204" pitchFamily="34" charset="-122"/>
              </a:rPr>
              <a:t>CurB</a:t>
            </a:r>
            <a:r>
              <a:rPr lang="en-US" altLang="zh-CN" sz="2400" b="1" dirty="0">
                <a:solidFill>
                  <a:srgbClr val="FFFF00"/>
                </a:solidFill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选项按钮，旋转万能旋钮将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光标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B</a:t>
            </a:r>
            <a:r>
              <a:rPr lang="en-US" altLang="zh-CN" sz="2400" b="1" dirty="0"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ea typeface="微软雅黑" panose="020B0503020204020204" pitchFamily="34" charset="-122"/>
              </a:rPr>
              <a:t>置于振荡的相邻最近的波峰处。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a typeface="微软雅黑" panose="020B0503020204020204" pitchFamily="34" charset="-122"/>
              </a:rPr>
              <a:t>在显示屏的左上角将显示时间增量和频率增量（测量所得的振荡频率）</a:t>
            </a:r>
          </a:p>
        </p:txBody>
      </p:sp>
    </p:spTree>
    <p:extLst>
      <p:ext uri="{BB962C8B-B14F-4D97-AF65-F5344CB8AC3E}">
        <p14:creationId xmlns="" xmlns:p14="http://schemas.microsoft.com/office/powerpoint/2010/main" val="291507956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627784" y="260648"/>
            <a:ext cx="4006850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rPr>
              <a:t>光标测量</a:t>
            </a:r>
            <a:r>
              <a:rPr lang="en-US" altLang="zh-CN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rPr>
              <a:t>-</a:t>
            </a:r>
            <a:r>
              <a:rPr lang="zh-CN" altLang="en-US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rPr>
              <a:t>测量幅值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23528" y="1001496"/>
            <a:ext cx="8820472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【CURSORS】</a:t>
            </a:r>
            <a:r>
              <a:rPr lang="zh-CN" altLang="en-US" sz="2800" b="1" dirty="0">
                <a:ea typeface="微软雅黑" panose="020B0503020204020204" pitchFamily="34" charset="-122"/>
              </a:rPr>
              <a:t>按钮，显示光标菜单。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ea typeface="微软雅黑" panose="020B0503020204020204" pitchFamily="34" charset="-122"/>
              </a:rPr>
              <a:t>光标模式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选项按钮选择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ea typeface="微软雅黑" panose="020B0503020204020204" pitchFamily="34" charset="-122"/>
              </a:rPr>
              <a:t>手动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ea typeface="微软雅黑" panose="020B0503020204020204" pitchFamily="34" charset="-122"/>
              </a:rPr>
              <a:t>类型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选项按钮，选择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ea typeface="微软雅黑" panose="020B0503020204020204" pitchFamily="34" charset="-122"/>
              </a:rPr>
              <a:t>电压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4.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ea typeface="微软雅黑" panose="020B0503020204020204" pitchFamily="34" charset="-122"/>
              </a:rPr>
              <a:t>信源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选项按钮，选择被测信号通道。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5.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en-US" altLang="zh-CN" sz="2800" b="1" dirty="0" err="1">
                <a:ea typeface="微软雅黑" panose="020B0503020204020204" pitchFamily="34" charset="-122"/>
              </a:rPr>
              <a:t>CurA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选项按钮，旋转万能旋钮将光标</a:t>
            </a:r>
            <a:r>
              <a:rPr lang="en-US" altLang="zh-CN" sz="2800" b="1" dirty="0">
                <a:ea typeface="微软雅黑" panose="020B0503020204020204" pitchFamily="34" charset="-122"/>
              </a:rPr>
              <a:t>A </a:t>
            </a:r>
            <a:r>
              <a:rPr lang="zh-CN" altLang="en-US" sz="2800" b="1" dirty="0">
                <a:ea typeface="微软雅黑" panose="020B0503020204020204" pitchFamily="34" charset="-122"/>
              </a:rPr>
              <a:t>置于振荡的最高波峰处。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ea typeface="微软雅黑" panose="020B0503020204020204" pitchFamily="34" charset="-122"/>
              </a:rPr>
              <a:t>6. </a:t>
            </a:r>
            <a:r>
              <a:rPr lang="zh-CN" altLang="en-US" sz="2800" b="1" dirty="0">
                <a:ea typeface="微软雅黑" panose="020B0503020204020204" pitchFamily="34" charset="-122"/>
              </a:rPr>
              <a:t>按</a:t>
            </a:r>
            <a:r>
              <a:rPr lang="en-US" altLang="zh-CN" sz="2800" b="1" dirty="0">
                <a:ea typeface="微软雅黑" panose="020B0503020204020204" pitchFamily="34" charset="-122"/>
              </a:rPr>
              <a:t>【</a:t>
            </a:r>
            <a:r>
              <a:rPr lang="en-US" altLang="zh-CN" sz="2800" b="1" dirty="0" err="1">
                <a:ea typeface="微软雅黑" panose="020B0503020204020204" pitchFamily="34" charset="-122"/>
              </a:rPr>
              <a:t>CurB</a:t>
            </a:r>
            <a:r>
              <a:rPr lang="en-US" altLang="zh-CN" sz="2800" b="1" dirty="0"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ea typeface="微软雅黑" panose="020B0503020204020204" pitchFamily="34" charset="-122"/>
              </a:rPr>
              <a:t>选项按钮，旋转万能旋钮将光标</a:t>
            </a:r>
            <a:r>
              <a:rPr lang="en-US" altLang="zh-CN" sz="2800" b="1" dirty="0">
                <a:ea typeface="微软雅黑" panose="020B0503020204020204" pitchFamily="34" charset="-122"/>
              </a:rPr>
              <a:t>B </a:t>
            </a:r>
            <a:r>
              <a:rPr lang="zh-CN" altLang="en-US" sz="2800" b="1" dirty="0">
                <a:ea typeface="微软雅黑" panose="020B0503020204020204" pitchFamily="34" charset="-122"/>
              </a:rPr>
              <a:t>置于振荡的最低点处。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800" b="1" dirty="0">
                <a:ea typeface="微软雅黑" panose="020B0503020204020204" pitchFamily="34" charset="-122"/>
              </a:rPr>
              <a:t>此时显示屏的左上角将显示下列测量结果：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800" b="1" dirty="0">
                <a:ea typeface="微软雅黑" panose="020B0503020204020204" pitchFamily="34" charset="-122"/>
              </a:rPr>
              <a:t></a:t>
            </a:r>
            <a:r>
              <a:rPr lang="zh-CN" altLang="en-US" sz="2400" b="1" dirty="0">
                <a:solidFill>
                  <a:srgbClr val="00B0F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电压增量（振荡的峰峰值），光标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A 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处的电压，光标</a:t>
            </a:r>
            <a:r>
              <a:rPr lang="en-US" altLang="zh-CN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B </a:t>
            </a:r>
            <a:r>
              <a:rPr lang="zh-CN" altLang="en-US" sz="2400" b="1" dirty="0">
                <a:solidFill>
                  <a:srgbClr val="00FF00"/>
                </a:solidFill>
                <a:ea typeface="微软雅黑" panose="020B0503020204020204" pitchFamily="34" charset="-122"/>
              </a:rPr>
              <a:t>处的电压</a:t>
            </a:r>
            <a:endParaRPr lang="zh-CN" altLang="en-US" sz="2800" b="1" dirty="0">
              <a:solidFill>
                <a:srgbClr val="00FF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92372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410" y="260648"/>
            <a:ext cx="4929187" cy="8572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输入耦合方式的选择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23528" y="1314992"/>
            <a:ext cx="856895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直流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全耦合，既通过输入信号的交流分量，又通过它的直流分量。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可用于观察平均值不为</a:t>
            </a:r>
            <a:r>
              <a:rPr lang="en-US" altLang="zh-CN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的电压信号。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交流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阻止输入信号的直流分量和衰减低于</a:t>
            </a:r>
            <a:r>
              <a:rPr lang="en-US" altLang="zh-CN" sz="2800" dirty="0">
                <a:ea typeface="微软雅黑" panose="020B0503020204020204" pitchFamily="34" charset="-122"/>
              </a:rPr>
              <a:t>10HZ </a:t>
            </a:r>
            <a:r>
              <a:rPr lang="zh-CN" altLang="en-US" sz="2800" dirty="0">
                <a:ea typeface="微软雅黑" panose="020B0503020204020204" pitchFamily="34" charset="-122"/>
              </a:rPr>
              <a:t>的信号。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可用于观察平均值为</a:t>
            </a:r>
            <a:r>
              <a:rPr lang="en-US" altLang="zh-CN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的电压信号。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接地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断开输入信号并将输入端接地。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可用于观察电压为</a:t>
            </a:r>
            <a:r>
              <a:rPr lang="en-US" altLang="zh-CN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FF00"/>
                </a:solidFill>
                <a:ea typeface="微软雅黑" panose="020B0503020204020204" pitchFamily="34" charset="-122"/>
              </a:rPr>
              <a:t>的水平基线</a:t>
            </a:r>
            <a:r>
              <a:rPr lang="zh-CN" altLang="en-US" sz="3200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。</a:t>
            </a:r>
            <a:endParaRPr lang="zh-CN" altLang="en-US" sz="3200" dirty="0">
              <a:solidFill>
                <a:srgbClr val="00FF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89072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2" y="277814"/>
            <a:ext cx="45720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周期信号的参数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73238"/>
            <a:ext cx="3814762" cy="41148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b="1" smtClean="0">
                <a:ea typeface="微软雅黑" panose="020B0503020204020204" pitchFamily="34" charset="-122"/>
              </a:rPr>
              <a:t>电压参数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正峰值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baseline="-10000" smtClean="0">
                <a:ea typeface="微软雅黑" panose="020B0503020204020204" pitchFamily="34" charset="-122"/>
              </a:rPr>
              <a:t>P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负峰值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baseline="-10000" smtClean="0">
                <a:ea typeface="微软雅黑" panose="020B0503020204020204" pitchFamily="34" charset="-122"/>
              </a:rPr>
              <a:t>-P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峰峰值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baseline="-10000" smtClean="0">
                <a:ea typeface="微软雅黑" panose="020B0503020204020204" pitchFamily="34" charset="-122"/>
              </a:rPr>
              <a:t>PP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平均值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endParaRPr lang="en-US" altLang="zh-CN" sz="3200" b="1" smtClean="0">
              <a:ea typeface="微软雅黑" panose="020B0503020204020204" pitchFamily="3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endParaRPr lang="en-US" altLang="zh-CN" b="1" smtClean="0">
              <a:ea typeface="微软雅黑" panose="020B0503020204020204" pitchFamily="34" charset="-122"/>
            </a:endParaRP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4944547"/>
              </p:ext>
            </p:extLst>
          </p:nvPr>
        </p:nvGraphicFramePr>
        <p:xfrm>
          <a:off x="1665287" y="4704748"/>
          <a:ext cx="2651125" cy="969962"/>
        </p:xfrm>
        <a:graphic>
          <a:graphicData uri="http://schemas.openxmlformats.org/presentationml/2006/ole">
            <p:oleObj spid="_x0000_s21509" name="Equation" r:id="rId3" imgW="1002865" imgH="393529" progId="Equation.DSMT4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04888" y="5734050"/>
            <a:ext cx="5113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平均值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亦称作直流分量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500438" y="1500188"/>
            <a:ext cx="5364162" cy="3543300"/>
            <a:chOff x="2381" y="935"/>
            <a:chExt cx="3379" cy="2232"/>
          </a:xfrm>
        </p:grpSpPr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480"/>
              <a:ext cx="2404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Line 8"/>
            <p:cNvSpPr>
              <a:spLocks noChangeShapeType="1"/>
            </p:cNvSpPr>
            <p:nvPr/>
          </p:nvSpPr>
          <p:spPr bwMode="auto">
            <a:xfrm flipV="1">
              <a:off x="3107" y="1026"/>
              <a:ext cx="0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 flipH="1">
              <a:off x="2835" y="2432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7" name="Line 10"/>
            <p:cNvSpPr>
              <a:spLocks noChangeShapeType="1"/>
            </p:cNvSpPr>
            <p:nvPr/>
          </p:nvSpPr>
          <p:spPr bwMode="auto">
            <a:xfrm flipH="1">
              <a:off x="2517" y="1616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 flipH="1">
              <a:off x="2517" y="2750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2789" y="188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i="1">
                  <a:solidFill>
                    <a:srgbClr val="253327"/>
                  </a:solidFill>
                  <a:ea typeface="微软雅黑" panose="020B0503020204020204" pitchFamily="34" charset="-122"/>
                </a:rPr>
                <a:t>U</a:t>
              </a:r>
              <a:r>
                <a:rPr lang="en-US" altLang="zh-CN" b="1" baseline="-10000">
                  <a:solidFill>
                    <a:srgbClr val="253327"/>
                  </a:solidFill>
                  <a:ea typeface="微软雅黑" panose="020B0503020204020204" pitchFamily="34" charset="-122"/>
                </a:rPr>
                <a:t>P</a:t>
              </a:r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744" y="2432"/>
              <a:ext cx="3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i="1">
                  <a:solidFill>
                    <a:srgbClr val="253327"/>
                  </a:solidFill>
                  <a:ea typeface="微软雅黑" panose="020B0503020204020204" pitchFamily="34" charset="-122"/>
                </a:rPr>
                <a:t>U</a:t>
              </a:r>
              <a:r>
                <a:rPr lang="en-US" altLang="zh-CN" b="1" i="1" baseline="-10000">
                  <a:solidFill>
                    <a:srgbClr val="253327"/>
                  </a:solidFill>
                  <a:ea typeface="微软雅黑" panose="020B0503020204020204" pitchFamily="34" charset="-122"/>
                </a:rPr>
                <a:t>-</a:t>
              </a:r>
              <a:r>
                <a:rPr lang="en-US" altLang="zh-CN" b="1" baseline="-10000">
                  <a:solidFill>
                    <a:srgbClr val="253327"/>
                  </a:solidFill>
                  <a:ea typeface="微软雅黑" panose="020B0503020204020204" pitchFamily="34" charset="-122"/>
                </a:rPr>
                <a:t>P</a:t>
              </a:r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2381" y="2069"/>
              <a:ext cx="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i="1">
                  <a:solidFill>
                    <a:srgbClr val="253327"/>
                  </a:solidFill>
                  <a:ea typeface="微软雅黑" panose="020B0503020204020204" pitchFamily="34" charset="-122"/>
                </a:rPr>
                <a:t>U</a:t>
              </a:r>
              <a:r>
                <a:rPr lang="en-US" altLang="zh-CN" b="1" baseline="-10000">
                  <a:solidFill>
                    <a:srgbClr val="253327"/>
                  </a:solidFill>
                  <a:ea typeface="微软雅黑" panose="020B0503020204020204" pitchFamily="34" charset="-122"/>
                </a:rPr>
                <a:t>PP</a:t>
              </a:r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 flipV="1">
              <a:off x="2925" y="1616"/>
              <a:ext cx="0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Line 16"/>
            <p:cNvSpPr>
              <a:spLocks noChangeShapeType="1"/>
            </p:cNvSpPr>
            <p:nvPr/>
          </p:nvSpPr>
          <p:spPr bwMode="auto">
            <a:xfrm flipV="1">
              <a:off x="2925" y="2160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 flipV="1">
              <a:off x="3016" y="2296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Line 18"/>
            <p:cNvSpPr>
              <a:spLocks noChangeShapeType="1"/>
            </p:cNvSpPr>
            <p:nvPr/>
          </p:nvSpPr>
          <p:spPr bwMode="auto">
            <a:xfrm flipV="1">
              <a:off x="3016" y="2750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Line 19"/>
            <p:cNvSpPr>
              <a:spLocks noChangeShapeType="1"/>
            </p:cNvSpPr>
            <p:nvPr/>
          </p:nvSpPr>
          <p:spPr bwMode="auto">
            <a:xfrm flipV="1">
              <a:off x="2608" y="1616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Line 20"/>
            <p:cNvSpPr>
              <a:spLocks noChangeShapeType="1"/>
            </p:cNvSpPr>
            <p:nvPr/>
          </p:nvSpPr>
          <p:spPr bwMode="auto">
            <a:xfrm flipV="1">
              <a:off x="2608" y="2341"/>
              <a:ext cx="0" cy="4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Line 21"/>
            <p:cNvSpPr>
              <a:spLocks noChangeShapeType="1"/>
            </p:cNvSpPr>
            <p:nvPr/>
          </p:nvSpPr>
          <p:spPr bwMode="auto">
            <a:xfrm>
              <a:off x="3379" y="2886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9" name="Line 22"/>
            <p:cNvSpPr>
              <a:spLocks noChangeShapeType="1"/>
            </p:cNvSpPr>
            <p:nvPr/>
          </p:nvSpPr>
          <p:spPr bwMode="auto">
            <a:xfrm>
              <a:off x="4785" y="2886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Text Box 23"/>
            <p:cNvSpPr txBox="1">
              <a:spLocks noChangeArrowheads="1"/>
            </p:cNvSpPr>
            <p:nvPr/>
          </p:nvSpPr>
          <p:spPr bwMode="auto">
            <a:xfrm>
              <a:off x="3969" y="2840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微软雅黑" panose="020B0503020204020204" pitchFamily="34" charset="-122"/>
                </a:rPr>
                <a:t>T</a:t>
              </a:r>
            </a:p>
          </p:txBody>
        </p:sp>
        <p:sp>
          <p:nvSpPr>
            <p:cNvPr id="9241" name="Line 24"/>
            <p:cNvSpPr>
              <a:spLocks noChangeShapeType="1"/>
            </p:cNvSpPr>
            <p:nvPr/>
          </p:nvSpPr>
          <p:spPr bwMode="auto">
            <a:xfrm>
              <a:off x="4195" y="2976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Line 25"/>
            <p:cNvSpPr>
              <a:spLocks noChangeShapeType="1"/>
            </p:cNvSpPr>
            <p:nvPr/>
          </p:nvSpPr>
          <p:spPr bwMode="auto">
            <a:xfrm>
              <a:off x="3379" y="2976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Rectangle 26" descr="浅色下对角线"/>
            <p:cNvSpPr>
              <a:spLocks noChangeArrowheads="1"/>
            </p:cNvSpPr>
            <p:nvPr/>
          </p:nvSpPr>
          <p:spPr bwMode="auto">
            <a:xfrm>
              <a:off x="3742" y="2432"/>
              <a:ext cx="1043" cy="318"/>
            </a:xfrm>
            <a:prstGeom prst="rect">
              <a:avLst/>
            </a:prstGeom>
            <a:pattFill prst="ltDnDiag">
              <a:fgClr>
                <a:srgbClr val="CCFF99">
                  <a:alpha val="50195"/>
                </a:srgbClr>
              </a:fgClr>
              <a:bgClr>
                <a:srgbClr val="5E7647">
                  <a:alpha val="50195"/>
                </a:srgbClr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9244" name="Rectangle 27" descr="浅色上对角线"/>
            <p:cNvSpPr>
              <a:spLocks noChangeArrowheads="1"/>
            </p:cNvSpPr>
            <p:nvPr/>
          </p:nvSpPr>
          <p:spPr bwMode="auto">
            <a:xfrm>
              <a:off x="3424" y="1616"/>
              <a:ext cx="318" cy="816"/>
            </a:xfrm>
            <a:prstGeom prst="rect">
              <a:avLst/>
            </a:prstGeom>
            <a:pattFill prst="ltUpDiag">
              <a:fgClr>
                <a:srgbClr val="CCFF99">
                  <a:alpha val="50195"/>
                </a:srgbClr>
              </a:fgClr>
              <a:bgClr>
                <a:srgbClr val="5E7647">
                  <a:alpha val="50195"/>
                </a:srgbClr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9245" name="Text Box 28"/>
            <p:cNvSpPr txBox="1">
              <a:spLocks noChangeArrowheads="1"/>
            </p:cNvSpPr>
            <p:nvPr/>
          </p:nvSpPr>
          <p:spPr bwMode="auto">
            <a:xfrm>
              <a:off x="2835" y="93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微软雅黑" panose="020B0503020204020204" pitchFamily="34" charset="-122"/>
                </a:rPr>
                <a:t>V</a:t>
              </a:r>
            </a:p>
          </p:txBody>
        </p:sp>
        <p:sp>
          <p:nvSpPr>
            <p:cNvPr id="9246" name="Text Box 29"/>
            <p:cNvSpPr txBox="1">
              <a:spLocks noChangeArrowheads="1"/>
            </p:cNvSpPr>
            <p:nvPr/>
          </p:nvSpPr>
          <p:spPr bwMode="auto">
            <a:xfrm>
              <a:off x="5578" y="2251"/>
              <a:ext cx="1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922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08725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99866285-F899-44DF-8FC0-4BB84E7642CF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4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24912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9792" y="188640"/>
            <a:ext cx="4073525" cy="7747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触发类型的选择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51520" y="1196752"/>
            <a:ext cx="856895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边沿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输入信号的上升或下降边沿用于触发。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脉冲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将触发符合触发条件的脉冲。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视频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将触发</a:t>
            </a:r>
            <a:r>
              <a:rPr lang="en-US" altLang="zh-CN" sz="2800" dirty="0">
                <a:ea typeface="微软雅黑" panose="020B0503020204020204" pitchFamily="34" charset="-122"/>
              </a:rPr>
              <a:t>NTSC</a:t>
            </a:r>
            <a:r>
              <a:rPr lang="zh-CN" altLang="en-US" sz="2800" dirty="0"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ea typeface="微软雅黑" panose="020B0503020204020204" pitchFamily="34" charset="-122"/>
              </a:rPr>
              <a:t>PAL </a:t>
            </a:r>
            <a:r>
              <a:rPr lang="zh-CN" altLang="en-US" sz="2800" dirty="0">
                <a:ea typeface="微软雅黑" panose="020B0503020204020204" pitchFamily="34" charset="-122"/>
              </a:rPr>
              <a:t>或</a:t>
            </a:r>
            <a:r>
              <a:rPr lang="en-US" altLang="zh-CN" sz="2800" dirty="0">
                <a:ea typeface="微软雅黑" panose="020B0503020204020204" pitchFamily="34" charset="-122"/>
              </a:rPr>
              <a:t>SECMM </a:t>
            </a:r>
            <a:r>
              <a:rPr lang="zh-CN" altLang="en-US" sz="2800" dirty="0">
                <a:ea typeface="微软雅黑" panose="020B0503020204020204" pitchFamily="34" charset="-122"/>
              </a:rPr>
              <a:t>标准视频信号，触发耦合预设为交流。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斜率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对示波器设置的指定时间的正斜率或负斜率触发。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交替</a:t>
            </a:r>
            <a:r>
              <a:rPr lang="zh-CN" altLang="en-US" sz="3200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触发信号来自于两个垂直通道，此方式可用于同时观察两个不相关的信号。可为两个通道信号选择不同的触发类型。</a:t>
            </a:r>
          </a:p>
        </p:txBody>
      </p:sp>
    </p:spTree>
    <p:extLst>
      <p:ext uri="{BB962C8B-B14F-4D97-AF65-F5344CB8AC3E}">
        <p14:creationId xmlns="" xmlns:p14="http://schemas.microsoft.com/office/powerpoint/2010/main" val="345080353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B8634E-B73C-433C-88E2-21599E37FB56}" type="slidenum">
              <a:rPr kumimoji="1" lang="zh-CN" altLang="en-US" sz="1400">
                <a:latin typeface="Times New Roman" panose="02020603050405020304" pitchFamily="18" charset="0"/>
              </a:rPr>
              <a:pPr eaLnBrk="1" hangingPunct="1"/>
              <a:t>41</a:t>
            </a:fld>
            <a:endParaRPr kumimoji="1"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3050" y="203345"/>
            <a:ext cx="4197350" cy="8318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触发方式的选择 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95536" y="1412776"/>
            <a:ext cx="842493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自动</a:t>
            </a:r>
            <a:r>
              <a:rPr lang="zh-CN" altLang="en-US" sz="3200" b="1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使用此模式可以在没有有效触发时自由运行采集。允许在</a:t>
            </a:r>
            <a:r>
              <a:rPr lang="en-US" altLang="zh-CN" sz="2800" dirty="0">
                <a:ea typeface="微软雅黑" panose="020B0503020204020204" pitchFamily="34" charset="-122"/>
              </a:rPr>
              <a:t>100ms/div </a:t>
            </a:r>
            <a:r>
              <a:rPr lang="zh-CN" altLang="en-US" sz="2800" dirty="0">
                <a:ea typeface="微软雅黑" panose="020B0503020204020204" pitchFamily="34" charset="-122"/>
              </a:rPr>
              <a:t>或更慢的时基设置下处理未触发的、扫描波形。为常用选项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正常</a:t>
            </a:r>
            <a:r>
              <a:rPr lang="zh-CN" altLang="en-US" sz="3200" b="1" dirty="0"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ea typeface="微软雅黑" panose="020B0503020204020204" pitchFamily="34" charset="-122"/>
              </a:rPr>
              <a:t>当仅想查看有效触发的波形时，才用此模式。只有满足触发条件才采集波形</a:t>
            </a:r>
            <a:r>
              <a:rPr lang="zh-CN" altLang="en-US" sz="3200" dirty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单次</a:t>
            </a:r>
            <a:r>
              <a:rPr lang="zh-CN" altLang="en-US" sz="3200" b="1" dirty="0">
                <a:ea typeface="微软雅黑" panose="020B0503020204020204" pitchFamily="34" charset="-122"/>
              </a:rPr>
              <a:t>： </a:t>
            </a:r>
            <a:r>
              <a:rPr lang="zh-CN" altLang="en-US" sz="2800" dirty="0">
                <a:ea typeface="微软雅黑" panose="020B0503020204020204" pitchFamily="34" charset="-122"/>
              </a:rPr>
              <a:t>设置检测到一次触发时采集一个波形，然后停止。</a:t>
            </a:r>
          </a:p>
        </p:txBody>
      </p:sp>
    </p:spTree>
    <p:extLst>
      <p:ext uri="{BB962C8B-B14F-4D97-AF65-F5344CB8AC3E}">
        <p14:creationId xmlns="" xmlns:p14="http://schemas.microsoft.com/office/powerpoint/2010/main" val="403995052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623D2C-2EBC-41D6-8187-EBF1EA862F11}" type="slidenum">
              <a:rPr kumimoji="1" lang="zh-CN" altLang="en-US" sz="1400">
                <a:latin typeface="Times New Roman" panose="02020603050405020304" pitchFamily="18" charset="0"/>
              </a:rPr>
              <a:pPr eaLnBrk="1" hangingPunct="1"/>
              <a:t>42</a:t>
            </a:fld>
            <a:endParaRPr kumimoji="1"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188640"/>
            <a:ext cx="4330700" cy="8509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触发信源的选择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67544" y="1340768"/>
            <a:ext cx="835292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</a:rPr>
              <a:t>CH1</a:t>
            </a:r>
            <a:r>
              <a:rPr lang="en-US" altLang="zh-CN" sz="3600" dirty="0"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ea typeface="微软雅黑" panose="020B0503020204020204" pitchFamily="34" charset="-122"/>
              </a:rPr>
              <a:t>将输入</a:t>
            </a:r>
            <a:r>
              <a:rPr lang="en-US" altLang="zh-CN" sz="3200" dirty="0">
                <a:ea typeface="微软雅黑" panose="020B0503020204020204" pitchFamily="34" charset="-122"/>
              </a:rPr>
              <a:t>CH1</a:t>
            </a:r>
            <a:r>
              <a:rPr lang="zh-CN" altLang="en-US" sz="3200" dirty="0">
                <a:ea typeface="微软雅黑" panose="020B0503020204020204" pitchFamily="34" charset="-122"/>
              </a:rPr>
              <a:t>的信号选为触发信源。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</a:rPr>
              <a:t>CH2</a:t>
            </a:r>
            <a:r>
              <a:rPr lang="en-US" altLang="zh-CN" sz="3600" dirty="0"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ea typeface="微软雅黑" panose="020B0503020204020204" pitchFamily="34" charset="-122"/>
              </a:rPr>
              <a:t>将输入</a:t>
            </a:r>
            <a:r>
              <a:rPr lang="en-US" altLang="zh-CN" sz="3200" dirty="0">
                <a:ea typeface="微软雅黑" panose="020B0503020204020204" pitchFamily="34" charset="-122"/>
              </a:rPr>
              <a:t>CH2</a:t>
            </a:r>
            <a:r>
              <a:rPr lang="zh-CN" altLang="en-US" sz="3200" dirty="0">
                <a:ea typeface="微软雅黑" panose="020B0503020204020204" pitchFamily="34" charset="-122"/>
              </a:rPr>
              <a:t>的信号选为触发信源。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</a:rPr>
              <a:t>EXT EXT/5</a:t>
            </a:r>
            <a:r>
              <a:rPr lang="en-US" altLang="zh-CN" sz="3600" b="1" dirty="0"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ea typeface="微软雅黑" panose="020B0503020204020204" pitchFamily="34" charset="-122"/>
              </a:rPr>
              <a:t>把外加在</a:t>
            </a:r>
            <a:r>
              <a:rPr lang="en-US" altLang="zh-CN" sz="3200" dirty="0">
                <a:ea typeface="微软雅黑" panose="020B0503020204020204" pitchFamily="34" charset="-122"/>
              </a:rPr>
              <a:t>【EXT TRIG】</a:t>
            </a:r>
            <a:r>
              <a:rPr lang="zh-CN" altLang="en-US" sz="3200" dirty="0">
                <a:ea typeface="微软雅黑" panose="020B0503020204020204" pitchFamily="34" charset="-122"/>
              </a:rPr>
              <a:t>连接器上的信号用作触发信源。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</a:rPr>
              <a:t>AC Line</a:t>
            </a:r>
            <a:r>
              <a:rPr lang="zh-CN" altLang="en-US" sz="3600" dirty="0"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ea typeface="微软雅黑" panose="020B0503020204020204" pitchFamily="34" charset="-122"/>
              </a:rPr>
              <a:t>将市电用作触发信源。</a:t>
            </a:r>
          </a:p>
        </p:txBody>
      </p:sp>
    </p:spTree>
    <p:extLst>
      <p:ext uri="{BB962C8B-B14F-4D97-AF65-F5344CB8AC3E}">
        <p14:creationId xmlns="" xmlns:p14="http://schemas.microsoft.com/office/powerpoint/2010/main" val="389653005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1F6A00-BD67-4770-96EC-DAE2894F8B7D}" type="slidenum">
              <a:rPr kumimoji="1" lang="zh-CN" altLang="en-US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43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216695"/>
            <a:ext cx="5226050" cy="7969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中点触发和强制触发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93862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467544" y="1484313"/>
            <a:ext cx="6118994" cy="1152599"/>
          </a:xfrm>
          <a:prstGeom prst="wedgeRoundRectCallout">
            <a:avLst>
              <a:gd name="adj1" fmla="val 65868"/>
              <a:gd name="adj2" fmla="val 103651"/>
              <a:gd name="adj3" fmla="val 16667"/>
            </a:avLst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ea typeface="微软雅黑" panose="020B0503020204020204" pitchFamily="34" charset="-122"/>
              </a:rPr>
              <a:t>按 </a:t>
            </a:r>
            <a:r>
              <a:rPr lang="en-US" altLang="zh-CN" sz="2800">
                <a:ea typeface="微软雅黑" panose="020B0503020204020204" pitchFamily="34" charset="-122"/>
              </a:rPr>
              <a:t>50% </a:t>
            </a:r>
            <a:r>
              <a:rPr lang="zh-CN" altLang="en-US" sz="2800">
                <a:ea typeface="微软雅黑" panose="020B0503020204020204" pitchFamily="34" charset="-122"/>
              </a:rPr>
              <a:t>按钮，设定触发电平在触发信号幅值的垂直中点。 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467544" y="5013176"/>
            <a:ext cx="6193606" cy="1080120"/>
          </a:xfrm>
          <a:prstGeom prst="wedgeRoundRectCallout">
            <a:avLst>
              <a:gd name="adj1" fmla="val 57435"/>
              <a:gd name="adj2" fmla="val -2528"/>
              <a:gd name="adj3" fmla="val 16667"/>
            </a:avLst>
          </a:prstGeom>
          <a:solidFill>
            <a:srgbClr val="FF006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ea typeface="微软雅黑" panose="020B0503020204020204" pitchFamily="34" charset="-122"/>
              </a:rPr>
              <a:t>触发电平调节钮，用于调节触发电平，使波形能稳定显示。 </a:t>
            </a:r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467544" y="3154846"/>
            <a:ext cx="6265044" cy="1511920"/>
          </a:xfrm>
          <a:prstGeom prst="wedgeRoundRectCallout">
            <a:avLst>
              <a:gd name="adj1" fmla="val 60042"/>
              <a:gd name="adj2" fmla="val 18870"/>
              <a:gd name="adj3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ea typeface="微软雅黑" panose="020B0503020204020204" pitchFamily="34" charset="-122"/>
              </a:rPr>
              <a:t>按 </a:t>
            </a:r>
            <a:r>
              <a:rPr lang="en-US" altLang="zh-CN" sz="2800">
                <a:ea typeface="微软雅黑" panose="020B0503020204020204" pitchFamily="34" charset="-122"/>
              </a:rPr>
              <a:t>FORCE </a:t>
            </a:r>
            <a:r>
              <a:rPr lang="zh-CN" altLang="en-US" sz="2800">
                <a:ea typeface="微软雅黑" panose="020B0503020204020204" pitchFamily="34" charset="-122"/>
              </a:rPr>
              <a:t>按钮，强制产生一触发信号，主要应用于触发方式中的 “单次”模式。 </a:t>
            </a:r>
          </a:p>
        </p:txBody>
      </p:sp>
    </p:spTree>
    <p:extLst>
      <p:ext uri="{BB962C8B-B14F-4D97-AF65-F5344CB8AC3E}">
        <p14:creationId xmlns="" xmlns:p14="http://schemas.microsoft.com/office/powerpoint/2010/main" val="83245940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123825"/>
            <a:ext cx="3857625" cy="8112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a typeface="微软雅黑" pitchFamily="34" charset="-122"/>
              </a:rPr>
              <a:t>触发操作说明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23850" y="1196975"/>
            <a:ext cx="84248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设置类型</a:t>
            </a:r>
            <a:r>
              <a:rPr lang="zh-CN" altLang="en-US" sz="2400" b="1" dirty="0"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ea typeface="微软雅黑" panose="020B0503020204020204" pitchFamily="34" charset="-122"/>
              </a:rPr>
              <a:t>【TRIG MENU】</a:t>
            </a:r>
            <a:r>
              <a:rPr lang="zh-CN" altLang="en-US" sz="2400" b="1" dirty="0">
                <a:ea typeface="微软雅黑" panose="020B0503020204020204" pitchFamily="34" charset="-122"/>
              </a:rPr>
              <a:t>按钮显示触发菜单，按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类型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选项按钮后，一般选择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边沿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r>
              <a:rPr lang="en-US" altLang="zh-CN" sz="2400" b="1" dirty="0"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设置信源</a:t>
            </a:r>
            <a:r>
              <a:rPr lang="zh-CN" altLang="en-US" sz="2400" b="1" dirty="0">
                <a:ea typeface="微软雅黑" panose="020B0503020204020204" pitchFamily="34" charset="-122"/>
              </a:rPr>
              <a:t>：根据信号输入，按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信源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选项按钮选择</a:t>
            </a:r>
            <a:r>
              <a:rPr lang="en-US" altLang="zh-CN" sz="2400" b="1" dirty="0">
                <a:ea typeface="微软雅黑" panose="020B0503020204020204" pitchFamily="34" charset="-122"/>
              </a:rPr>
              <a:t>【CH1】/【CH2】/ 【EXT】/“EXT/5”</a:t>
            </a:r>
            <a:r>
              <a:rPr lang="zh-CN" altLang="en-US" sz="2400" b="1" dirty="0">
                <a:ea typeface="微软雅黑" panose="020B0503020204020204" pitchFamily="34" charset="-122"/>
              </a:rPr>
              <a:t>或 </a:t>
            </a:r>
            <a:r>
              <a:rPr lang="en-US" altLang="zh-CN" sz="2400" b="1" dirty="0">
                <a:ea typeface="微软雅黑" panose="020B0503020204020204" pitchFamily="34" charset="-122"/>
              </a:rPr>
              <a:t>【AC Line】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r>
              <a:rPr lang="en-US" altLang="zh-CN" sz="2400" b="1" dirty="0">
                <a:ea typeface="微软雅黑" panose="020B0503020204020204" pitchFamily="34" charset="-122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设置斜率</a:t>
            </a:r>
            <a:r>
              <a:rPr lang="zh-CN" altLang="en-US" sz="2400" b="1" dirty="0">
                <a:ea typeface="微软雅黑" panose="020B0503020204020204" pitchFamily="34" charset="-122"/>
              </a:rPr>
              <a:t>：按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斜率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选项按钮选择，一般选择上升沿或下降沿。</a:t>
            </a:r>
          </a:p>
          <a:p>
            <a:pPr eaLnBrk="1" hangingPunct="1"/>
            <a:r>
              <a:rPr lang="en-US" altLang="zh-CN" sz="2400" b="1" dirty="0">
                <a:ea typeface="微软雅黑" panose="020B0503020204020204" pitchFamily="34" charset="-122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设置触发方式</a:t>
            </a:r>
            <a:r>
              <a:rPr lang="zh-CN" altLang="en-US" sz="2400" b="1" dirty="0">
                <a:ea typeface="微软雅黑" panose="020B0503020204020204" pitchFamily="34" charset="-122"/>
              </a:rPr>
              <a:t>：按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触发方式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选项按钮选择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自动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正常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单次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r>
              <a:rPr lang="zh-CN" altLang="en-US" sz="2400" b="1" dirty="0">
                <a:ea typeface="微软雅黑" panose="020B0503020204020204" pitchFamily="34" charset="-122"/>
              </a:rPr>
              <a:t>         自动：波形在不管是否满足触发条件下都刷新。</a:t>
            </a:r>
          </a:p>
          <a:p>
            <a:pPr eaLnBrk="1" hangingPunct="1"/>
            <a:r>
              <a:rPr lang="zh-CN" altLang="en-US" sz="2400" b="1" dirty="0">
                <a:ea typeface="微软雅黑" panose="020B0503020204020204" pitchFamily="34" charset="-122"/>
              </a:rPr>
              <a:t>         正常：波形在满足触发条件下刷新。</a:t>
            </a:r>
          </a:p>
          <a:p>
            <a:pPr eaLnBrk="1" hangingPunct="1"/>
            <a:r>
              <a:rPr lang="zh-CN" altLang="en-US" sz="2400" b="1" dirty="0">
                <a:ea typeface="微软雅黑" panose="020B0503020204020204" pitchFamily="34" charset="-122"/>
              </a:rPr>
              <a:t>         单次：在满足触发条件下采集一次波形，然后停止。</a:t>
            </a:r>
          </a:p>
          <a:p>
            <a:pPr eaLnBrk="1" hangingPunct="1"/>
            <a:r>
              <a:rPr lang="en-US" altLang="zh-CN" sz="2400" b="1" dirty="0">
                <a:ea typeface="微软雅黑" panose="020B0503020204020204" pitchFamily="34" charset="-122"/>
              </a:rPr>
              <a:t>5.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设置触发耦合</a:t>
            </a:r>
            <a:r>
              <a:rPr lang="zh-CN" altLang="en-US" sz="2400" b="1" dirty="0">
                <a:ea typeface="微软雅黑" panose="020B0503020204020204" pitchFamily="34" charset="-122"/>
              </a:rPr>
              <a:t>：按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触发设置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按钮进入触发设置菜单。 按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耦合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选项按钮选择“直流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交流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高频抑制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a typeface="微软雅黑" panose="020B0503020204020204" pitchFamily="34" charset="-122"/>
              </a:rPr>
              <a:t>低频抑制</a:t>
            </a:r>
            <a:r>
              <a:rPr lang="en-US" altLang="zh-CN" sz="2400" b="1" dirty="0"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226521833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5111" y="116632"/>
            <a:ext cx="4340225" cy="646113"/>
          </a:xfr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zh-CN" altLang="en-US" sz="3600" b="1" kern="12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微软雅黑" pitchFamily="34" charset="-122"/>
                <a:cs typeface="+mn-cs"/>
              </a:rPr>
              <a:t>如何让显示波形稳定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773655"/>
            <a:ext cx="8712968" cy="558269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显示波形不稳定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(</a:t>
            </a: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左右跑动）一般与触发调整不当有关：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CN" altLang="en-US" sz="2600" b="1" dirty="0" smtClean="0">
                <a:solidFill>
                  <a:srgbClr val="FF99FF"/>
                </a:solidFill>
                <a:ea typeface="微软雅黑" pitchFamily="34" charset="-122"/>
              </a:rPr>
              <a:t>只观察一路波形时</a:t>
            </a:r>
            <a:r>
              <a:rPr lang="zh-CN" altLang="en-US" sz="2600" b="1" dirty="0" smtClean="0">
                <a:ea typeface="微软雅黑" pitchFamily="34" charset="-122"/>
              </a:rPr>
              <a:t>，触发信源应选择被测信号所在通道。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CN" altLang="en-US" sz="2600" b="1" dirty="0" smtClean="0">
                <a:solidFill>
                  <a:srgbClr val="FF99FF"/>
                </a:solidFill>
                <a:ea typeface="微软雅黑" pitchFamily="34" charset="-122"/>
              </a:rPr>
              <a:t>同时观察两路波形时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zh-CN" altLang="en-US" sz="2000" b="1" dirty="0" smtClean="0">
                <a:solidFill>
                  <a:srgbClr val="00FF00"/>
                </a:solidFill>
                <a:ea typeface="微软雅黑" pitchFamily="34" charset="-122"/>
              </a:rPr>
              <a:t>被测信号同频率</a:t>
            </a:r>
            <a:r>
              <a:rPr lang="zh-CN" altLang="en-US" sz="2000" b="1" dirty="0" smtClean="0">
                <a:ea typeface="微软雅黑" pitchFamily="34" charset="-122"/>
              </a:rPr>
              <a:t>：触发信源应选择被测</a:t>
            </a:r>
            <a:r>
              <a:rPr lang="zh-CN" altLang="en-US" sz="2400" b="1" dirty="0" smtClean="0">
                <a:solidFill>
                  <a:srgbClr val="FFFF00"/>
                </a:solidFill>
                <a:ea typeface="微软雅黑" pitchFamily="34" charset="-122"/>
              </a:rPr>
              <a:t>信号中幅度大</a:t>
            </a:r>
            <a:r>
              <a:rPr lang="zh-CN" altLang="en-US" sz="2000" b="1" dirty="0" smtClean="0">
                <a:ea typeface="微软雅黑" pitchFamily="34" charset="-122"/>
              </a:rPr>
              <a:t>的通道。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zh-CN" altLang="en-US" sz="2000" b="1" dirty="0" smtClean="0">
                <a:solidFill>
                  <a:srgbClr val="00FF00"/>
                </a:solidFill>
                <a:ea typeface="微软雅黑" pitchFamily="34" charset="-122"/>
              </a:rPr>
              <a:t>被测信号不同频率，但成整数倍：</a:t>
            </a:r>
            <a:r>
              <a:rPr lang="zh-CN" altLang="en-US" sz="2000" b="1" dirty="0" smtClean="0">
                <a:ea typeface="微软雅黑" pitchFamily="34" charset="-122"/>
              </a:rPr>
              <a:t>触发信源应选择被测</a:t>
            </a:r>
            <a:r>
              <a:rPr lang="zh-CN" altLang="en-US" sz="2400" b="1" dirty="0" smtClean="0">
                <a:solidFill>
                  <a:srgbClr val="FFFF00"/>
                </a:solidFill>
                <a:ea typeface="微软雅黑" pitchFamily="34" charset="-122"/>
              </a:rPr>
              <a:t>信号周期大</a:t>
            </a:r>
            <a:r>
              <a:rPr lang="zh-CN" altLang="en-US" sz="2000" b="1" dirty="0" smtClean="0">
                <a:ea typeface="微软雅黑" pitchFamily="34" charset="-122"/>
              </a:rPr>
              <a:t>的通道。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zh-CN" altLang="en-US" sz="2000" b="1" dirty="0" smtClean="0">
                <a:solidFill>
                  <a:srgbClr val="00FF00"/>
                </a:solidFill>
                <a:ea typeface="微软雅黑" pitchFamily="34" charset="-122"/>
              </a:rPr>
              <a:t>被测信号不同频率，也不成整数倍：</a:t>
            </a:r>
            <a:r>
              <a:rPr lang="zh-CN" altLang="en-US" sz="2000" b="1" dirty="0" smtClean="0">
                <a:ea typeface="微软雅黑" pitchFamily="34" charset="-122"/>
              </a:rPr>
              <a:t>触发类型应选择</a:t>
            </a:r>
            <a:r>
              <a:rPr lang="zh-CN" altLang="en-US" sz="2400" b="1" dirty="0" smtClean="0">
                <a:solidFill>
                  <a:srgbClr val="FFFF00"/>
                </a:solidFill>
                <a:ea typeface="微软雅黑" pitchFamily="34" charset="-122"/>
              </a:rPr>
              <a:t>“交替”</a:t>
            </a:r>
            <a:r>
              <a:rPr lang="zh-CN" altLang="en-US" sz="2000" b="1" dirty="0" smtClean="0">
                <a:ea typeface="微软雅黑" pitchFamily="34" charset="-122"/>
              </a:rPr>
              <a:t>。此时两路波形不能比较相位（或时间）关系。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CN" altLang="en-US" sz="2600" b="1" dirty="0" smtClean="0">
                <a:solidFill>
                  <a:srgbClr val="FFFF00"/>
                </a:solidFill>
                <a:ea typeface="微软雅黑" pitchFamily="34" charset="-122"/>
              </a:rPr>
              <a:t>正确选择触发信源和触发类型后，一般还需调整触发电平旋钮（</a:t>
            </a:r>
            <a:r>
              <a:rPr lang="en-US" altLang="zh-CN" sz="2600" b="1" dirty="0" smtClean="0">
                <a:solidFill>
                  <a:srgbClr val="FFFF00"/>
                </a:solidFill>
                <a:ea typeface="微软雅黑" pitchFamily="34" charset="-122"/>
              </a:rPr>
              <a:t>LEVEL</a:t>
            </a:r>
            <a:r>
              <a:rPr lang="zh-CN" altLang="en-US" sz="2600" b="1" dirty="0" smtClean="0">
                <a:solidFill>
                  <a:srgbClr val="FFFF00"/>
                </a:solidFill>
                <a:ea typeface="微软雅黑" pitchFamily="34" charset="-122"/>
              </a:rPr>
              <a:t>）方可使波形稳定显示。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CN" altLang="en-US" sz="2600" b="1" dirty="0" smtClean="0">
                <a:ea typeface="微软雅黑" pitchFamily="34" charset="-122"/>
              </a:rPr>
              <a:t>单次触发和</a:t>
            </a:r>
            <a:r>
              <a:rPr lang="en-US" altLang="zh-CN" sz="2600" b="1" dirty="0" smtClean="0">
                <a:ea typeface="微软雅黑" pitchFamily="34" charset="-122"/>
              </a:rPr>
              <a:t>STOP</a:t>
            </a:r>
            <a:r>
              <a:rPr lang="zh-CN" altLang="en-US" sz="2600" b="1" dirty="0" smtClean="0">
                <a:ea typeface="微软雅黑" pitchFamily="34" charset="-122"/>
              </a:rPr>
              <a:t>键亦能使波形稳定显示，但不提倡使用。</a:t>
            </a:r>
          </a:p>
        </p:txBody>
      </p:sp>
    </p:spTree>
    <p:extLst>
      <p:ext uri="{BB962C8B-B14F-4D97-AF65-F5344CB8AC3E}">
        <p14:creationId xmlns="" xmlns:p14="http://schemas.microsoft.com/office/powerpoint/2010/main" val="126265867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3744" y="46038"/>
            <a:ext cx="6742112" cy="954088"/>
          </a:xfrm>
        </p:spPr>
        <p:txBody>
          <a:bodyPr/>
          <a:lstStyle/>
          <a:p>
            <a:pPr algn="r" eaLnBrk="1" hangingPunct="1"/>
            <a:r>
              <a:rPr lang="zh-CN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四、</a:t>
            </a:r>
            <a:r>
              <a:rPr lang="en-US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SX2172型交流毫伏表</a:t>
            </a:r>
            <a:endParaRPr lang="zh-CN" altLang="en-US" sz="4000" b="1" dirty="0" smtClean="0">
              <a:solidFill>
                <a:srgbClr val="00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52513"/>
            <a:ext cx="8568952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用于测量频率为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5Hz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2MHz,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电压为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100μV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300V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的</a:t>
            </a:r>
            <a:r>
              <a:rPr lang="zh-CN" altLang="en-US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正弦波有效值电压和有效值电平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交流电压测量范围：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100μV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300V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，十二档量程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电平测量范围：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―60dB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～＋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50dB 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，十二档量程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测量电压固有误差：满刻度的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±2%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（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1KHz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）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基本条件下的频率误差：（以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1KHz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为基准）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        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5Hz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2MHz                          ±10%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zh-CN" sz="2600" b="1" dirty="0" smtClean="0">
                <a:ea typeface="微软雅黑" panose="020B0503020204020204" pitchFamily="34" charset="-122"/>
              </a:rPr>
              <a:t>        10Hz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500KHz                     ±5%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zh-CN" sz="2600" b="1" dirty="0" smtClean="0">
                <a:ea typeface="微软雅黑" panose="020B0503020204020204" pitchFamily="34" charset="-122"/>
              </a:rPr>
              <a:t>        20Hz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100KHz                     ±2%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输入电阻：     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1mV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300mV        8MΩ±10%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zh-CN" sz="2600" b="1" dirty="0" smtClean="0">
                <a:ea typeface="微软雅黑" panose="020B0503020204020204" pitchFamily="34" charset="-122"/>
              </a:rPr>
              <a:t>                             1V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～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300V              10MΩ±10%  </a:t>
            </a:r>
          </a:p>
        </p:txBody>
      </p:sp>
    </p:spTree>
    <p:extLst>
      <p:ext uri="{BB962C8B-B14F-4D97-AF65-F5344CB8AC3E}">
        <p14:creationId xmlns="" xmlns:p14="http://schemas.microsoft.com/office/powerpoint/2010/main" val="262245230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C62C8A-D801-43CB-BC85-2BB63CAB23DD}" type="slidenum">
              <a:rPr kumimoji="1" lang="en-US" altLang="zh-CN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47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151327"/>
            <a:ext cx="7772400" cy="954088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微软雅黑" panose="020B0503020204020204" pitchFamily="34" charset="-122"/>
              </a:rPr>
              <a:t>SX2172型交流毫伏表</a:t>
            </a:r>
            <a:r>
              <a:rPr lang="zh-CN" altLang="en-US" sz="4000" b="1" dirty="0" smtClean="0">
                <a:ea typeface="微软雅黑" panose="020B0503020204020204" pitchFamily="34" charset="-122"/>
              </a:rPr>
              <a:t>面板</a:t>
            </a:r>
          </a:p>
        </p:txBody>
      </p:sp>
      <p:pic>
        <p:nvPicPr>
          <p:cNvPr id="53252" name="Picture 3" descr="SX2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37369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AutoShape 4"/>
          <p:cNvSpPr>
            <a:spLocks noChangeArrowheads="1"/>
          </p:cNvSpPr>
          <p:nvPr/>
        </p:nvSpPr>
        <p:spPr bwMode="auto">
          <a:xfrm>
            <a:off x="1187450" y="3213100"/>
            <a:ext cx="1223963" cy="1008063"/>
          </a:xfrm>
          <a:prstGeom prst="wedgeEllipseCallout">
            <a:avLst>
              <a:gd name="adj1" fmla="val 102528"/>
              <a:gd name="adj2" fmla="val 47167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>
                <a:latin typeface="Arial" charset="0"/>
                <a:ea typeface="微软雅黑" pitchFamily="34" charset="-122"/>
              </a:rPr>
              <a:t>电源指示</a:t>
            </a:r>
          </a:p>
        </p:txBody>
      </p:sp>
      <p:sp>
        <p:nvSpPr>
          <p:cNvPr id="109574" name="AutoShape 5"/>
          <p:cNvSpPr>
            <a:spLocks noChangeArrowheads="1"/>
          </p:cNvSpPr>
          <p:nvPr/>
        </p:nvSpPr>
        <p:spPr bwMode="auto">
          <a:xfrm>
            <a:off x="6732588" y="3644900"/>
            <a:ext cx="1368425" cy="1008063"/>
          </a:xfrm>
          <a:prstGeom prst="wedgeEllipseCallout">
            <a:avLst>
              <a:gd name="adj1" fmla="val -105685"/>
              <a:gd name="adj2" fmla="val 12676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>
                <a:latin typeface="Arial" charset="0"/>
                <a:ea typeface="微软雅黑" pitchFamily="34" charset="-122"/>
              </a:rPr>
              <a:t>电源开关</a:t>
            </a:r>
          </a:p>
        </p:txBody>
      </p:sp>
      <p:sp>
        <p:nvSpPr>
          <p:cNvPr id="109575" name="AutoShape 6"/>
          <p:cNvSpPr>
            <a:spLocks noChangeArrowheads="1"/>
          </p:cNvSpPr>
          <p:nvPr/>
        </p:nvSpPr>
        <p:spPr bwMode="auto">
          <a:xfrm>
            <a:off x="357188" y="1268413"/>
            <a:ext cx="1982787" cy="1008062"/>
          </a:xfrm>
          <a:prstGeom prst="wedgeEllipseCallout">
            <a:avLst>
              <a:gd name="adj1" fmla="val 108954"/>
              <a:gd name="adj2" fmla="val 24171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>
                <a:latin typeface="Arial" charset="0"/>
                <a:ea typeface="微软雅黑" pitchFamily="34" charset="-122"/>
              </a:rPr>
              <a:t>1</a:t>
            </a:r>
            <a:r>
              <a:rPr lang="zh-CN" altLang="en-US" b="1">
                <a:latin typeface="Arial" charset="0"/>
                <a:ea typeface="微软雅黑" pitchFamily="34" charset="-122"/>
              </a:rPr>
              <a:t>字头档位刻度</a:t>
            </a:r>
          </a:p>
        </p:txBody>
      </p:sp>
      <p:sp>
        <p:nvSpPr>
          <p:cNvPr id="109576" name="AutoShape 7"/>
          <p:cNvSpPr>
            <a:spLocks noChangeArrowheads="1"/>
          </p:cNvSpPr>
          <p:nvPr/>
        </p:nvSpPr>
        <p:spPr bwMode="auto">
          <a:xfrm>
            <a:off x="428625" y="2276475"/>
            <a:ext cx="1911350" cy="936625"/>
          </a:xfrm>
          <a:prstGeom prst="wedgeEllipseCallout">
            <a:avLst>
              <a:gd name="adj1" fmla="val 117310"/>
              <a:gd name="adj2" fmla="val -26440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atin typeface="Arial" charset="0"/>
                <a:ea typeface="微软雅黑" pitchFamily="34" charset="-122"/>
              </a:rPr>
              <a:t>3</a:t>
            </a:r>
            <a:r>
              <a:rPr lang="zh-CN" altLang="en-US" b="1" dirty="0">
                <a:latin typeface="Arial" charset="0"/>
                <a:ea typeface="微软雅黑" pitchFamily="34" charset="-122"/>
              </a:rPr>
              <a:t>字头档位刻度</a:t>
            </a:r>
          </a:p>
        </p:txBody>
      </p:sp>
      <p:sp>
        <p:nvSpPr>
          <p:cNvPr id="109577" name="AutoShape 8"/>
          <p:cNvSpPr>
            <a:spLocks noChangeArrowheads="1"/>
          </p:cNvSpPr>
          <p:nvPr/>
        </p:nvSpPr>
        <p:spPr bwMode="auto">
          <a:xfrm>
            <a:off x="323850" y="4221163"/>
            <a:ext cx="2160588" cy="1008062"/>
          </a:xfrm>
          <a:prstGeom prst="wedgeEllipseCallout">
            <a:avLst>
              <a:gd name="adj1" fmla="val 74468"/>
              <a:gd name="adj2" fmla="val 58662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>
                <a:latin typeface="Arial" charset="0"/>
                <a:ea typeface="微软雅黑" pitchFamily="34" charset="-122"/>
              </a:rPr>
              <a:t>被测信号输入插孔</a:t>
            </a:r>
          </a:p>
        </p:txBody>
      </p:sp>
      <p:sp>
        <p:nvSpPr>
          <p:cNvPr id="109578" name="AutoShape 9"/>
          <p:cNvSpPr>
            <a:spLocks noChangeArrowheads="1"/>
          </p:cNvSpPr>
          <p:nvPr/>
        </p:nvSpPr>
        <p:spPr bwMode="auto">
          <a:xfrm>
            <a:off x="6443663" y="4868863"/>
            <a:ext cx="2700337" cy="1008062"/>
          </a:xfrm>
          <a:prstGeom prst="wedgeEllipseCallout">
            <a:avLst>
              <a:gd name="adj1" fmla="val -67500"/>
              <a:gd name="adj2" fmla="val -23542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 dirty="0">
                <a:latin typeface="Arial" charset="0"/>
                <a:ea typeface="微软雅黑" pitchFamily="34" charset="-122"/>
              </a:rPr>
              <a:t>被测信号输出接线柱</a:t>
            </a:r>
          </a:p>
        </p:txBody>
      </p:sp>
      <p:sp>
        <p:nvSpPr>
          <p:cNvPr id="109579" name="AutoShape 10"/>
          <p:cNvSpPr>
            <a:spLocks noChangeArrowheads="1"/>
          </p:cNvSpPr>
          <p:nvPr/>
        </p:nvSpPr>
        <p:spPr bwMode="auto">
          <a:xfrm>
            <a:off x="755650" y="5445125"/>
            <a:ext cx="1873250" cy="1008063"/>
          </a:xfrm>
          <a:prstGeom prst="wedgeEllipseCallout">
            <a:avLst>
              <a:gd name="adj1" fmla="val 136273"/>
              <a:gd name="adj2" fmla="val -59449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>
                <a:latin typeface="Arial" charset="0"/>
                <a:ea typeface="微软雅黑" pitchFamily="34" charset="-122"/>
              </a:rPr>
              <a:t>量程转换开关</a:t>
            </a:r>
          </a:p>
        </p:txBody>
      </p:sp>
      <p:sp>
        <p:nvSpPr>
          <p:cNvPr id="109580" name="AutoShape 11"/>
          <p:cNvSpPr>
            <a:spLocks noChangeArrowheads="1"/>
          </p:cNvSpPr>
          <p:nvPr/>
        </p:nvSpPr>
        <p:spPr bwMode="auto">
          <a:xfrm>
            <a:off x="6588125" y="1844675"/>
            <a:ext cx="1728788" cy="649288"/>
          </a:xfrm>
          <a:prstGeom prst="wedgeEllipseCallout">
            <a:avLst>
              <a:gd name="adj1" fmla="val -105190"/>
              <a:gd name="adj2" fmla="val 100856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>
                <a:latin typeface="Arial" charset="0"/>
                <a:ea typeface="微软雅黑" pitchFamily="34" charset="-122"/>
              </a:rPr>
              <a:t>dB</a:t>
            </a:r>
            <a:r>
              <a:rPr lang="zh-CN" altLang="en-US" b="1">
                <a:latin typeface="Arial" charset="0"/>
                <a:ea typeface="微软雅黑" pitchFamily="34" charset="-122"/>
              </a:rPr>
              <a:t>刻度</a:t>
            </a:r>
          </a:p>
        </p:txBody>
      </p:sp>
      <p:sp>
        <p:nvSpPr>
          <p:cNvPr id="109581" name="AutoShape 12"/>
          <p:cNvSpPr>
            <a:spLocks noChangeArrowheads="1"/>
          </p:cNvSpPr>
          <p:nvPr/>
        </p:nvSpPr>
        <p:spPr bwMode="auto">
          <a:xfrm>
            <a:off x="6516688" y="2781300"/>
            <a:ext cx="2087562" cy="649288"/>
          </a:xfrm>
          <a:prstGeom prst="wedgeEllipseCallout">
            <a:avLst>
              <a:gd name="adj1" fmla="val -104755"/>
              <a:gd name="adj2" fmla="val -17481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>
                <a:latin typeface="Arial" charset="0"/>
                <a:ea typeface="微软雅黑" pitchFamily="34" charset="-122"/>
              </a:rPr>
              <a:t>dBm</a:t>
            </a:r>
            <a:r>
              <a:rPr lang="zh-CN" altLang="en-US" b="1">
                <a:latin typeface="Arial" charset="0"/>
                <a:ea typeface="微软雅黑" pitchFamily="34" charset="-122"/>
              </a:rPr>
              <a:t>刻度</a:t>
            </a:r>
          </a:p>
        </p:txBody>
      </p:sp>
    </p:spTree>
    <p:extLst>
      <p:ext uri="{BB962C8B-B14F-4D97-AF65-F5344CB8AC3E}">
        <p14:creationId xmlns="" xmlns:p14="http://schemas.microsoft.com/office/powerpoint/2010/main" val="95639157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700" y="131556"/>
            <a:ext cx="489208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4000" b="1" dirty="0" smtClean="0">
                <a:ea typeface="微软雅黑" panose="020B0503020204020204" pitchFamily="34" charset="-122"/>
              </a:rPr>
              <a:t>使用前的检查与操作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8760"/>
            <a:ext cx="8532440" cy="46783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接通电源前应先检查指针是否处在零位 不在零位，需调整到零位。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该仪器只适用于正弦波，且最大输入电压不得超过</a:t>
            </a:r>
            <a:r>
              <a:rPr lang="en-US" altLang="zh-CN" b="1" dirty="0" smtClean="0">
                <a:ea typeface="微软雅黑" panose="020B0503020204020204" pitchFamily="34" charset="-122"/>
              </a:rPr>
              <a:t>AC</a:t>
            </a:r>
            <a:r>
              <a:rPr lang="zh-CN" altLang="en-US" b="1" dirty="0" smtClean="0">
                <a:ea typeface="微软雅黑" panose="020B0503020204020204" pitchFamily="34" charset="-122"/>
              </a:rPr>
              <a:t>峰峰值＋</a:t>
            </a:r>
            <a:r>
              <a:rPr lang="en-US" altLang="zh-CN" b="1" dirty="0" smtClean="0">
                <a:ea typeface="微软雅黑" panose="020B0503020204020204" pitchFamily="34" charset="-122"/>
              </a:rPr>
              <a:t>DC=600V</a:t>
            </a:r>
            <a:r>
              <a:rPr lang="zh-CN" altLang="en-US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预先把量程转换开关置于</a:t>
            </a:r>
            <a:r>
              <a:rPr lang="en-US" altLang="zh-CN" b="1" dirty="0" smtClean="0">
                <a:ea typeface="微软雅黑" panose="020B0503020204020204" pitchFamily="34" charset="-122"/>
              </a:rPr>
              <a:t>300V</a:t>
            </a:r>
            <a:r>
              <a:rPr lang="zh-CN" altLang="en-US" b="1" dirty="0" smtClean="0">
                <a:ea typeface="微软雅黑" panose="020B0503020204020204" pitchFamily="34" charset="-122"/>
              </a:rPr>
              <a:t>量程上。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打开电源开关，预热</a:t>
            </a:r>
            <a:r>
              <a:rPr lang="en-US" altLang="zh-CN" b="1" dirty="0" smtClean="0"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ea typeface="微软雅黑" panose="020B0503020204020204" pitchFamily="34" charset="-122"/>
              </a:rPr>
              <a:t>分钟就可使用。</a:t>
            </a:r>
          </a:p>
        </p:txBody>
      </p:sp>
    </p:spTree>
    <p:extLst>
      <p:ext uri="{BB962C8B-B14F-4D97-AF65-F5344CB8AC3E}">
        <p14:creationId xmlns="" xmlns:p14="http://schemas.microsoft.com/office/powerpoint/2010/main" val="420498753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548680"/>
            <a:ext cx="5000625" cy="68897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4000" b="1" dirty="0" smtClean="0">
                <a:ea typeface="微软雅黑" panose="020B0503020204020204" pitchFamily="34" charset="-122"/>
              </a:rPr>
              <a:t>正弦交流电压测量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568952" cy="47525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当输入端加上测量电压时，表头将有指示。如果读数小于满刻度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30%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，逆时针方向转动量程旋钮逐渐地减小电压量程，使指针指示在大于满刻度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30%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又小于满刻度值的范围之内。此时读出的示值精度较高。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量程旋钮处在“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1”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打头的档位时，在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字头档位刻度线上读数，满偏值。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量程旋钮处在“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3”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打头的档位时，在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字头档位刻度线上读数，满偏值。</a:t>
            </a:r>
          </a:p>
        </p:txBody>
      </p:sp>
    </p:spTree>
    <p:extLst>
      <p:ext uri="{BB962C8B-B14F-4D97-AF65-F5344CB8AC3E}">
        <p14:creationId xmlns="" xmlns:p14="http://schemas.microsoft.com/office/powerpoint/2010/main" val="266424203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42" y="307677"/>
            <a:ext cx="4786313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周期信号的参数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785938"/>
            <a:ext cx="4552950" cy="41148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b="1" smtClean="0">
                <a:ea typeface="微软雅黑" panose="020B0503020204020204" pitchFamily="34" charset="-122"/>
              </a:rPr>
              <a:t>对称于横坐标的正弦波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最大值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baseline="-10000" smtClean="0">
                <a:ea typeface="微软雅黑" panose="020B0503020204020204" pitchFamily="34" charset="-122"/>
              </a:rPr>
              <a:t>m</a:t>
            </a:r>
            <a:r>
              <a:rPr lang="en-US" altLang="zh-CN" sz="3200" b="1" smtClean="0">
                <a:ea typeface="微软雅黑" panose="020B0503020204020204" pitchFamily="34" charset="-122"/>
              </a:rPr>
              <a:t>=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baseline="-10000" smtClean="0">
                <a:ea typeface="微软雅黑" panose="020B0503020204020204" pitchFamily="34" charset="-122"/>
              </a:rPr>
              <a:t>P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瞬时值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  <a:r>
              <a:rPr lang="en-US" altLang="zh-CN" sz="3200" b="1" smtClean="0">
                <a:ea typeface="微软雅黑" panose="020B0503020204020204" pitchFamily="34" charset="-122"/>
              </a:rPr>
              <a:t>(t)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CN" b="1" smtClean="0">
              <a:ea typeface="微软雅黑" panose="020B0503020204020204" pitchFamily="34" charset="-12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200" b="1" smtClean="0">
                <a:ea typeface="微软雅黑" panose="020B0503020204020204" pitchFamily="34" charset="-122"/>
              </a:rPr>
              <a:t>有效值</a:t>
            </a:r>
            <a:r>
              <a:rPr lang="en-US" altLang="zh-CN" sz="3200" b="1" i="1" smtClean="0">
                <a:ea typeface="微软雅黑" panose="020B0503020204020204" pitchFamily="34" charset="-122"/>
              </a:rPr>
              <a:t>U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CN" b="1" smtClean="0">
              <a:ea typeface="微软雅黑" panose="020B0503020204020204" pitchFamily="34" charset="-122"/>
            </a:endParaRP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35850085"/>
              </p:ext>
            </p:extLst>
          </p:nvPr>
        </p:nvGraphicFramePr>
        <p:xfrm>
          <a:off x="1214438" y="4000500"/>
          <a:ext cx="3603625" cy="592138"/>
        </p:xfrm>
        <a:graphic>
          <a:graphicData uri="http://schemas.openxmlformats.org/presentationml/2006/ole">
            <p:oleObj spid="_x0000_s22536" name="Equation" r:id="rId3" imgW="1295400" imgH="228600" progId="Equation.DSMT4">
              <p:embed/>
            </p:oleObj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23" y="2653035"/>
            <a:ext cx="36734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124748" y="1951361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92948" y="1806898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856092" y="3501008"/>
            <a:ext cx="252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</p:txBody>
      </p:sp>
      <p:graphicFrame>
        <p:nvGraphicFramePr>
          <p:cNvPr id="1024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4238234720"/>
              </p:ext>
            </p:extLst>
          </p:nvPr>
        </p:nvGraphicFramePr>
        <p:xfrm>
          <a:off x="1214438" y="5214938"/>
          <a:ext cx="3332162" cy="965200"/>
        </p:xfrm>
        <a:graphic>
          <a:graphicData uri="http://schemas.openxmlformats.org/presentationml/2006/ole">
            <p:oleObj spid="_x0000_s22537" name="Equation" r:id="rId5" imgW="1346200" imgH="419100" progId="Equation.DSMT4">
              <p:embed/>
            </p:oleObj>
          </a:graphicData>
        </a:graphic>
      </p:graphicFrame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564611" y="2886398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564611" y="3103886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25332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en-US" altLang="zh-CN" sz="2400" b="1" baseline="-10000">
                <a:solidFill>
                  <a:srgbClr val="25332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en-US" altLang="zh-CN" sz="2400" b="1">
                <a:solidFill>
                  <a:srgbClr val="25332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sz="2400" b="1" i="1">
                <a:solidFill>
                  <a:srgbClr val="25332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en-US" altLang="zh-CN" sz="2400" b="1" baseline="-10000">
                <a:solidFill>
                  <a:srgbClr val="25332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997998" y="288639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997998" y="353409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43650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462592AC-156B-4E7E-8A81-D21F06E36EB6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5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38857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00063"/>
            <a:ext cx="2592288" cy="71437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4000" b="1" dirty="0" smtClean="0">
                <a:ea typeface="微软雅黑" panose="020B0503020204020204" pitchFamily="34" charset="-122"/>
              </a:rPr>
              <a:t>分贝量程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27" y="1244495"/>
            <a:ext cx="8496944" cy="49672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分贝刻度线有两条。其采用的标准不一样，一条为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0dB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所对应的电压为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1V(dB)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，一条为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0dB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所对应的电压为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0.775V(</a:t>
            </a:r>
            <a:r>
              <a:rPr lang="en-US" altLang="zh-CN" sz="2600" b="1" dirty="0" err="1" smtClean="0">
                <a:ea typeface="微软雅黑" panose="020B0503020204020204" pitchFamily="34" charset="-122"/>
              </a:rPr>
              <a:t>dBm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)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。我们常用的是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0dB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对应的电压为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0.775V (</a:t>
            </a:r>
            <a:r>
              <a:rPr lang="en-US" altLang="zh-CN" sz="2600" b="1" dirty="0" err="1" smtClean="0">
                <a:ea typeface="微软雅黑" panose="020B0503020204020204" pitchFamily="34" charset="-122"/>
              </a:rPr>
              <a:t>dBm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)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的这一条刻度线。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读数：</a:t>
            </a:r>
            <a:r>
              <a:rPr lang="en-US" altLang="zh-CN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dB</a:t>
            </a:r>
            <a:r>
              <a:rPr lang="zh-CN" altLang="en-US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值</a:t>
            </a:r>
            <a:r>
              <a:rPr lang="en-US" altLang="zh-CN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=</a:t>
            </a:r>
            <a:r>
              <a:rPr lang="zh-CN" altLang="en-US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量程值</a:t>
            </a:r>
            <a:r>
              <a:rPr lang="en-US" altLang="zh-CN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2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指针的指示值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举例：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ea typeface="微软雅黑" panose="020B0503020204020204" pitchFamily="34" charset="-122"/>
              </a:rPr>
              <a:t>量程值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=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＋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30dB     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指针指示值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=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－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7dB     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u"/>
            </a:pPr>
            <a:r>
              <a:rPr lang="en-US" altLang="zh-CN" sz="2600" b="1" dirty="0" smtClean="0">
                <a:ea typeface="微软雅黑" panose="020B0503020204020204" pitchFamily="34" charset="-122"/>
              </a:rPr>
              <a:t>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值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=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＋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30dB+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（－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7dB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）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=</a:t>
            </a:r>
            <a:r>
              <a:rPr lang="zh-CN" altLang="en-US" sz="2600" b="1" dirty="0" smtClean="0">
                <a:ea typeface="微软雅黑" panose="020B0503020204020204" pitchFamily="34" charset="-122"/>
              </a:rPr>
              <a:t>＋</a:t>
            </a:r>
            <a:r>
              <a:rPr lang="en-US" altLang="zh-CN" sz="2600" b="1" dirty="0" smtClean="0">
                <a:ea typeface="微软雅黑" panose="020B0503020204020204" pitchFamily="34" charset="-122"/>
              </a:rPr>
              <a:t>23dB </a:t>
            </a:r>
          </a:p>
        </p:txBody>
      </p:sp>
    </p:spTree>
    <p:extLst>
      <p:ext uri="{BB962C8B-B14F-4D97-AF65-F5344CB8AC3E}">
        <p14:creationId xmlns="" xmlns:p14="http://schemas.microsoft.com/office/powerpoint/2010/main" val="381999454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1" y="332656"/>
            <a:ext cx="3384376" cy="62388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 eaLnBrk="1" hangingPunct="1"/>
            <a:r>
              <a:rPr lang="zh-CN" altLang="en-US" sz="4000" b="1" dirty="0" smtClean="0">
                <a:ea typeface="微软雅黑" panose="020B0503020204020204" pitchFamily="34" charset="-122"/>
              </a:rPr>
              <a:t>使用注意事项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8413"/>
            <a:ext cx="8568952" cy="5040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测量电缆线的红夹子连接实验电路的被测端，黑夹子连接实验电路的公共端，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应先接黑夹子，再接红夹子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在小量程档时，测量电缆线的红、黑夹子开路，指针将会偏转。</a:t>
            </a:r>
            <a:r>
              <a:rPr lang="zh-CN" altLang="en-US" sz="24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暂不用时，应将红、黑夹子短路。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在较大量程档时，若双手分别接触电缆线的红、黑夹子，指针将会偏转，甚至打过头。应注意避免。</a:t>
            </a:r>
            <a:endParaRPr lang="en-US" altLang="zh-CN" sz="24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拿下时，应先拆红夹子，再拆黑夹子。</a:t>
            </a:r>
          </a:p>
        </p:txBody>
      </p:sp>
    </p:spTree>
    <p:extLst>
      <p:ext uri="{BB962C8B-B14F-4D97-AF65-F5344CB8AC3E}">
        <p14:creationId xmlns="" xmlns:p14="http://schemas.microsoft.com/office/powerpoint/2010/main" val="183997943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137319"/>
            <a:ext cx="6138316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4000" b="1" dirty="0" smtClean="0">
                <a:ea typeface="微软雅黑" panose="020B0503020204020204" pitchFamily="34" charset="-122"/>
              </a:rPr>
              <a:t>五、电平的基本概念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79153"/>
            <a:ext cx="8640960" cy="46783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a typeface="微软雅黑" panose="020B0503020204020204" pitchFamily="34" charset="-122"/>
              </a:rPr>
              <a:t>电平的概念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b="1" dirty="0" smtClean="0">
                <a:ea typeface="微软雅黑" panose="020B0503020204020204" pitchFamily="34" charset="-122"/>
              </a:rPr>
              <a:t>    电平是电学理论中又一常用的计量方法。将电路中某点功率</a:t>
            </a:r>
            <a:r>
              <a:rPr lang="en-US" altLang="zh-CN" b="1" dirty="0" smtClean="0"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a typeface="微软雅黑" panose="020B0503020204020204" pitchFamily="34" charset="-122"/>
              </a:rPr>
              <a:t>或电压，或电流</a:t>
            </a:r>
            <a:r>
              <a:rPr lang="en-US" altLang="zh-CN" b="1" dirty="0" smtClean="0"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ea typeface="微软雅黑" panose="020B0503020204020204" pitchFamily="34" charset="-122"/>
              </a:rPr>
              <a:t>与某一基准值的比值的对数关系称为电平，以分贝</a:t>
            </a:r>
            <a:r>
              <a:rPr lang="en-US" altLang="zh-CN" b="1" dirty="0" smtClean="0">
                <a:ea typeface="微软雅黑" panose="020B0503020204020204" pitchFamily="34" charset="-122"/>
              </a:rPr>
              <a:t>(dB)</a:t>
            </a:r>
            <a:r>
              <a:rPr lang="zh-CN" altLang="en-US" b="1" dirty="0" smtClean="0">
                <a:ea typeface="微软雅黑" panose="020B0503020204020204" pitchFamily="34" charset="-122"/>
              </a:rPr>
              <a:t>来表示。由于选取基准值的不同，电平又有</a:t>
            </a:r>
            <a:r>
              <a:rPr lang="zh-CN" altLang="en-US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绝对电平和相对电平</a:t>
            </a:r>
            <a:r>
              <a:rPr lang="zh-CN" altLang="en-US" b="1" dirty="0" smtClean="0">
                <a:ea typeface="微软雅黑" panose="020B0503020204020204" pitchFamily="34" charset="-122"/>
              </a:rPr>
              <a:t>之分。</a:t>
            </a:r>
          </a:p>
        </p:txBody>
      </p:sp>
    </p:spTree>
    <p:extLst>
      <p:ext uri="{BB962C8B-B14F-4D97-AF65-F5344CB8AC3E}">
        <p14:creationId xmlns="" xmlns:p14="http://schemas.microsoft.com/office/powerpoint/2010/main" val="2208366348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4F2D52-6C45-4661-AC61-0E9C8C42A886}" type="slidenum">
              <a:rPr kumimoji="1" lang="en-US" altLang="zh-CN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53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7772400" cy="803275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ea typeface="微软雅黑" panose="020B0503020204020204" pitchFamily="34" charset="-122"/>
              </a:rPr>
              <a:t>绝对电平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8964488" cy="41148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以某一阻抗上获得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1mW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功率为基准值的电平称为绝对电平。表示为：</a:t>
            </a:r>
          </a:p>
          <a:p>
            <a:pPr eaLnBrk="1" hangingPunct="1"/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              </a:t>
            </a:r>
          </a:p>
          <a:p>
            <a:pPr eaLnBrk="1" hangingPunct="1">
              <a:buFontTx/>
              <a:buNone/>
            </a:pPr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	式中： </a:t>
            </a:r>
            <a:r>
              <a:rPr lang="en-US" altLang="zh-CN" sz="2800" b="1" i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P</a:t>
            </a:r>
            <a:r>
              <a:rPr lang="en-US" altLang="zh-CN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、</a:t>
            </a:r>
            <a:r>
              <a:rPr lang="en-US" altLang="zh-CN" sz="2800" b="1" i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V</a:t>
            </a:r>
            <a:r>
              <a:rPr lang="zh-CN" altLang="en-US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分别为被测点的功率、电压值。</a:t>
            </a:r>
            <a:r>
              <a:rPr lang="en-US" altLang="zh-CN" sz="2800" b="1" i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V</a:t>
            </a:r>
            <a:r>
              <a:rPr lang="en-US" altLang="zh-CN" sz="2800" b="1" baseline="-10000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为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600Ω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负载消耗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1mW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功率时对应的电压值：</a:t>
            </a:r>
            <a:r>
              <a:rPr lang="en-US" altLang="zh-CN" sz="2800" b="1" i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V</a:t>
            </a:r>
            <a:r>
              <a:rPr lang="en-US" altLang="zh-CN" sz="2800" b="1" baseline="-10000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=0.7746V</a:t>
            </a:r>
            <a:r>
              <a:rPr lang="zh-CN" altLang="en-US" sz="28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SX2172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型毫伏表作电平测量时的测量值为绝对电压有效值电平。</a:t>
            </a:r>
          </a:p>
        </p:txBody>
      </p:sp>
      <p:graphicFrame>
        <p:nvGraphicFramePr>
          <p:cNvPr id="5939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812772758"/>
              </p:ext>
            </p:extLst>
          </p:nvPr>
        </p:nvGraphicFramePr>
        <p:xfrm>
          <a:off x="692150" y="2317750"/>
          <a:ext cx="5464175" cy="881063"/>
        </p:xfrm>
        <a:graphic>
          <a:graphicData uri="http://schemas.openxmlformats.org/presentationml/2006/ole">
            <p:oleObj spid="_x0000_s23562" name="Equation" r:id="rId3" imgW="2273300" imgH="393700" progId="Equation.DSMT4">
              <p:embed/>
            </p:oleObj>
          </a:graphicData>
        </a:graphic>
      </p:graphicFrame>
      <p:graphicFrame>
        <p:nvGraphicFramePr>
          <p:cNvPr id="593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0641613"/>
              </p:ext>
            </p:extLst>
          </p:nvPr>
        </p:nvGraphicFramePr>
        <p:xfrm>
          <a:off x="692150" y="3143250"/>
          <a:ext cx="4968875" cy="950912"/>
        </p:xfrm>
        <a:graphic>
          <a:graphicData uri="http://schemas.openxmlformats.org/presentationml/2006/ole">
            <p:oleObj spid="_x0000_s23563" name="Equation" r:id="rId4" imgW="2095500" imgH="43180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6649" y="2499563"/>
            <a:ext cx="92365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Arial" charset="0"/>
              </a:rPr>
              <a:t>dBm</a:t>
            </a:r>
            <a:endParaRPr lang="zh-CN" altLang="en-US" sz="28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8288" y="3325813"/>
            <a:ext cx="862012" cy="5222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Arial" charset="0"/>
              </a:rPr>
              <a:t>dBV</a:t>
            </a:r>
            <a:endParaRPr lang="zh-CN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781012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A205E5-FFE9-4DAE-8387-4DA7A031C0EB}" type="slidenum">
              <a:rPr kumimoji="1" lang="en-US" altLang="zh-CN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54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0908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相对电平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412875"/>
            <a:ext cx="8496944" cy="41148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相对电平就是用分贝</a:t>
            </a:r>
            <a:r>
              <a:rPr lang="en-US" altLang="zh-CN" sz="2800" b="1" dirty="0" smtClean="0">
                <a:ea typeface="微软雅黑" panose="020B0503020204020204" pitchFamily="34" charset="-122"/>
              </a:rPr>
              <a:t>(dB)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来表示两功率的相对大小。用公式表示为：</a:t>
            </a: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buFontTx/>
              <a:buNone/>
            </a:pPr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 smtClean="0"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solidFill>
                  <a:srgbClr val="800000"/>
                </a:solidFill>
                <a:ea typeface="微软雅黑" panose="020B0503020204020204" pitchFamily="34" charset="-122"/>
              </a:rPr>
              <a:t>     </a:t>
            </a: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solidFill>
                  <a:srgbClr val="800000"/>
                </a:solidFill>
                <a:ea typeface="微软雅黑" panose="020B0503020204020204" pitchFamily="34" charset="-122"/>
              </a:rPr>
              <a:t>     </a:t>
            </a:r>
            <a:r>
              <a:rPr lang="zh-CN" altLang="en-US" sz="28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式中： </a:t>
            </a:r>
            <a:r>
              <a:rPr lang="en-US" altLang="zh-CN" sz="2800" b="1" i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P</a:t>
            </a:r>
            <a:r>
              <a:rPr lang="en-US" altLang="zh-CN" sz="2800" b="1" baseline="-10000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、 </a:t>
            </a:r>
            <a:r>
              <a:rPr lang="en-US" altLang="zh-CN" sz="2800" b="1" i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V</a:t>
            </a:r>
            <a:r>
              <a:rPr lang="en-US" altLang="zh-CN" sz="2800" b="1" baseline="-10000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为基准点功率、电压值， </a:t>
            </a:r>
            <a:r>
              <a:rPr lang="en-US" altLang="zh-CN" sz="2800" b="1" i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P</a:t>
            </a:r>
            <a:r>
              <a:rPr lang="en-US" altLang="zh-CN" sz="2800" b="1" baseline="-10000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、 </a:t>
            </a:r>
            <a:r>
              <a:rPr lang="en-US" altLang="zh-CN" sz="2800" b="1" i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V</a:t>
            </a:r>
            <a:r>
              <a:rPr lang="en-US" altLang="zh-CN" sz="2800" b="1" baseline="-10000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ea typeface="微软雅黑" panose="020B0503020204020204" pitchFamily="34" charset="-122"/>
              </a:rPr>
              <a:t>为被测点功率、电压值。</a:t>
            </a:r>
          </a:p>
        </p:txBody>
      </p:sp>
      <p:graphicFrame>
        <p:nvGraphicFramePr>
          <p:cNvPr id="6042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670863970"/>
              </p:ext>
            </p:extLst>
          </p:nvPr>
        </p:nvGraphicFramePr>
        <p:xfrm>
          <a:off x="1567655" y="2564904"/>
          <a:ext cx="6342565" cy="1218109"/>
        </p:xfrm>
        <a:graphic>
          <a:graphicData uri="http://schemas.openxmlformats.org/presentationml/2006/ole">
            <p:oleObj spid="_x0000_s24586" name="Equation" r:id="rId3" imgW="2095500" imgH="431800" progId="Equation.DSMT4">
              <p:embed/>
            </p:oleObj>
          </a:graphicData>
        </a:graphic>
      </p:graphicFrame>
      <p:graphicFrame>
        <p:nvGraphicFramePr>
          <p:cNvPr id="604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3623500"/>
              </p:ext>
            </p:extLst>
          </p:nvPr>
        </p:nvGraphicFramePr>
        <p:xfrm>
          <a:off x="1571803" y="3748020"/>
          <a:ext cx="5438775" cy="1119188"/>
        </p:xfrm>
        <a:graphic>
          <a:graphicData uri="http://schemas.openxmlformats.org/presentationml/2006/ole">
            <p:oleObj spid="_x0000_s24587" name="Equation" r:id="rId4" imgW="20955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5367587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3335CEE-4E0D-465D-B013-1A5C4B741CAB}" type="slidenum">
              <a:rPr kumimoji="1" lang="en-US" altLang="zh-CN" sz="1400">
                <a:latin typeface="Times New Roman" panose="02020603050405020304" pitchFamily="18" charset="0"/>
                <a:ea typeface="微软雅黑" panose="020B0503020204020204" pitchFamily="34" charset="-122"/>
              </a:rPr>
              <a:pPr eaLnBrk="1" hangingPunct="1"/>
              <a:t>55</a:t>
            </a:fld>
            <a:endParaRPr kumimoji="1" lang="en-US" altLang="zh-CN" sz="1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6107" y="304068"/>
            <a:ext cx="5432648" cy="658813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相对电平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125538"/>
            <a:ext cx="8496944" cy="18049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如果基准点与被测点的阻抗不同，则电压相对电平要用电压绝对电平的差来表示或计算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，即绝对电平的差值为相对电平。这从定义电平的公式中亦可看出：</a:t>
            </a:r>
          </a:p>
        </p:txBody>
      </p:sp>
      <p:graphicFrame>
        <p:nvGraphicFramePr>
          <p:cNvPr id="61445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663792409"/>
              </p:ext>
            </p:extLst>
          </p:nvPr>
        </p:nvGraphicFramePr>
        <p:xfrm>
          <a:off x="683568" y="3701256"/>
          <a:ext cx="8280400" cy="1884363"/>
        </p:xfrm>
        <a:graphic>
          <a:graphicData uri="http://schemas.openxmlformats.org/presentationml/2006/ole">
            <p:oleObj spid="_x0000_s25606" name="Equation" r:id="rId3" imgW="3683000" imgH="8382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4636311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286545"/>
            <a:ext cx="5216624" cy="6588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3600" b="1" dirty="0" smtClean="0">
                <a:ea typeface="微软雅黑" panose="020B0503020204020204" pitchFamily="34" charset="-122"/>
              </a:rPr>
              <a:t>增益和衰减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341438"/>
            <a:ext cx="8496944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设某电路的输入电压为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sr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，输出电压为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sc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。描述电路输入输出关系时可用相对电压电平来表示</a:t>
            </a:r>
            <a:endParaRPr lang="zh-CN" altLang="en-US" sz="2400" b="1" i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4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	     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当电平值为正时，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sc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&gt;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sr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，表示电路有增益，输出信号大于输入信号；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当电平值为负时，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sc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&lt;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sr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，表示电路有衰减，输出信号小于输入信号；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当电平值为零时，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sc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=</a:t>
            </a:r>
            <a:r>
              <a:rPr lang="en-US" altLang="zh-CN" sz="2400" b="1" i="1" dirty="0" err="1" smtClean="0">
                <a:ea typeface="微软雅黑" panose="020B0503020204020204" pitchFamily="34" charset="-122"/>
              </a:rPr>
              <a:t>V</a:t>
            </a:r>
            <a:r>
              <a:rPr lang="en-US" altLang="zh-CN" sz="2400" b="1" dirty="0" err="1" smtClean="0">
                <a:ea typeface="微软雅黑" panose="020B0503020204020204" pitchFamily="34" charset="-122"/>
              </a:rPr>
              <a:t>sr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，表示电路即无增益，又无衰减，输出信号等于输入信号。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相对电压电平加（减）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20dB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，输出、输入电压比扩大（缩小）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10</a:t>
            </a:r>
            <a:r>
              <a:rPr lang="zh-CN" altLang="en-US" sz="2400" b="1" dirty="0" smtClean="0">
                <a:ea typeface="微软雅黑" panose="020B0503020204020204" pitchFamily="34" charset="-122"/>
              </a:rPr>
              <a:t>倍。</a:t>
            </a:r>
          </a:p>
        </p:txBody>
      </p:sp>
      <p:graphicFrame>
        <p:nvGraphicFramePr>
          <p:cNvPr id="62469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31902434"/>
              </p:ext>
            </p:extLst>
          </p:nvPr>
        </p:nvGraphicFramePr>
        <p:xfrm>
          <a:off x="2483768" y="2060848"/>
          <a:ext cx="3814763" cy="966788"/>
        </p:xfrm>
        <a:graphic>
          <a:graphicData uri="http://schemas.openxmlformats.org/presentationml/2006/ole">
            <p:oleObj spid="_x0000_s26630" name="Equation" r:id="rId3" imgW="1447172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363605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2"/>
          <p:cNvSpPr>
            <a:spLocks noGrp="1"/>
          </p:cNvSpPr>
          <p:nvPr>
            <p:ph type="title" idx="4294967295"/>
          </p:nvPr>
        </p:nvSpPr>
        <p:spPr>
          <a:xfrm>
            <a:off x="1577082" y="332656"/>
            <a:ext cx="5314950" cy="67627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zh-CN" altLang="en-US" dirty="0" smtClean="0">
                <a:ea typeface="微软雅黑" panose="020B0503020204020204" pitchFamily="34" charset="-122"/>
              </a:rPr>
              <a:t>实验内容</a:t>
            </a:r>
          </a:p>
        </p:txBody>
      </p:sp>
      <p:sp>
        <p:nvSpPr>
          <p:cNvPr id="63491" name="内容占位符 3"/>
          <p:cNvSpPr>
            <a:spLocks noGrp="1"/>
          </p:cNvSpPr>
          <p:nvPr>
            <p:ph idx="4294967295"/>
          </p:nvPr>
        </p:nvSpPr>
        <p:spPr>
          <a:xfrm>
            <a:off x="539552" y="1214438"/>
            <a:ext cx="7390011" cy="4114800"/>
          </a:xfrm>
        </p:spPr>
        <p:txBody>
          <a:bodyPr/>
          <a:lstStyle/>
          <a:p>
            <a:r>
              <a:rPr lang="en-US" altLang="zh-CN" sz="4000" dirty="0" smtClean="0">
                <a:ea typeface="微软雅黑" panose="020B0503020204020204" pitchFamily="34" charset="-122"/>
              </a:rPr>
              <a:t>P77:1,2,3,4;</a:t>
            </a:r>
          </a:p>
        </p:txBody>
      </p:sp>
    </p:spTree>
    <p:extLst>
      <p:ext uri="{BB962C8B-B14F-4D97-AF65-F5344CB8AC3E}">
        <p14:creationId xmlns="" xmlns:p14="http://schemas.microsoft.com/office/powerpoint/2010/main" val="322588197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"/>
          <p:cNvSpPr>
            <a:spLocks noChangeArrowheads="1"/>
          </p:cNvSpPr>
          <p:nvPr/>
        </p:nvSpPr>
        <p:spPr bwMode="auto">
          <a:xfrm>
            <a:off x="0" y="3573463"/>
            <a:ext cx="9144000" cy="30956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4516" name="矩形 11"/>
          <p:cNvSpPr>
            <a:spLocks noChangeArrowheads="1"/>
          </p:cNvSpPr>
          <p:nvPr/>
        </p:nvSpPr>
        <p:spPr bwMode="auto">
          <a:xfrm>
            <a:off x="323850" y="260350"/>
            <a:ext cx="22367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763"/>
              </a:lnSpc>
            </a:pPr>
            <a:r>
              <a:rPr lang="zh-CN" altLang="en-US" sz="32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下一次实验</a:t>
            </a:r>
            <a:endParaRPr lang="zh-CN" altLang="en-US" sz="700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sp>
        <p:nvSpPr>
          <p:cNvPr id="64517" name="Rectangle 3"/>
          <p:cNvSpPr txBox="1">
            <a:spLocks noChangeArrowheads="1"/>
          </p:cNvSpPr>
          <p:nvPr/>
        </p:nvSpPr>
        <p:spPr bwMode="auto">
          <a:xfrm>
            <a:off x="395288" y="1308100"/>
            <a:ext cx="84359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一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_GB2312" pitchFamily="49" charset="-122"/>
              </a:rPr>
              <a:t>、串联谐振电路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_GB2312" pitchFamily="49" charset="-122"/>
              </a:rPr>
              <a:t>P105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_GB2312" pitchFamily="49" charset="-122"/>
              </a:rPr>
              <a:t>二、周期信号频谱分析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_GB2312" pitchFamily="49" charset="-122"/>
              </a:rPr>
              <a:t>P107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9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6531" y="427038"/>
            <a:ext cx="4905375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周期信号的参数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3238"/>
            <a:ext cx="4177605" cy="47990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直流偏置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将一个周期信号叠加一个直流电压的过程称为直流偏置。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直流偏置的结果是使周期信号在坐标系中上移或下移。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a typeface="微软雅黑" panose="020B0503020204020204" pitchFamily="34" charset="-122"/>
              </a:rPr>
              <a:t>直流偏置的结果改变了周期信号的平均值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60488"/>
            <a:ext cx="30241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529138"/>
            <a:ext cx="30257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437188" y="128905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437188" y="4313238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437188" y="3160713"/>
            <a:ext cx="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294313" y="4024313"/>
            <a:ext cx="3240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437188" y="3592513"/>
            <a:ext cx="30241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73588" y="33766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0.8V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078413" y="10001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005388" y="29448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005388" y="41687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573588" y="45291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1.8V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429125" y="582453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-0.2V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294313" y="6040438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294313" y="4745038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294313" y="2873375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294313" y="1504950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718050" y="1289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1V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645025" y="26558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-1V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677275" y="1936750"/>
            <a:ext cx="25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677275" y="3736975"/>
            <a:ext cx="25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677275" y="5537200"/>
            <a:ext cx="25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662738" y="2944813"/>
            <a:ext cx="504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6805613" y="4168775"/>
            <a:ext cx="2889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129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43650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6687423-696C-4480-8194-4EEF4110AD2B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6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2767582939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3" y="1214438"/>
            <a:ext cx="3609975" cy="588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kern="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微软雅黑" pitchFamily="34" charset="-122"/>
                <a:cs typeface="+mj-cs"/>
              </a:rPr>
              <a:t>（一）主要功能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989138"/>
            <a:ext cx="8229600" cy="46783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71B09"/>
              </a:buClr>
              <a:buFont typeface="Wingdings" pitchFamily="2" charset="2"/>
              <a:buChar char="Ø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双通道输出，可实现</a:t>
            </a:r>
            <a:r>
              <a:rPr lang="zh-CN" altLang="en-US" sz="2600" kern="0" dirty="0">
                <a:solidFill>
                  <a:srgbClr val="00FF00"/>
                </a:solidFill>
                <a:latin typeface="Arial" charset="0"/>
                <a:ea typeface="微软雅黑" pitchFamily="34" charset="-122"/>
              </a:rPr>
              <a:t>通道耦合，通道复制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71B09"/>
              </a:buClr>
              <a:buFont typeface="Wingdings" pitchFamily="2" charset="2"/>
              <a:buChar char="Ø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可编辑输出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14-bit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、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4k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点用户自定义任意波形；</a:t>
            </a:r>
            <a:endParaRPr lang="en-US" altLang="zh-CN" sz="2600" kern="0" dirty="0"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71B09"/>
              </a:buClr>
              <a:buFont typeface="Wingdings" pitchFamily="2" charset="2"/>
              <a:buChar char="Ø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输出频率特性：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正弦波：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1µHz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到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20MHz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方    波：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1µHz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到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5MHz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锯齿波：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1µHz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到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150kHz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脉冲波：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500µHz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到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3MHz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白噪声：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5MHz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带宽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(-3dB)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任意波形：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1μHz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到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5MHz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71B09"/>
              </a:buClr>
              <a:buFont typeface="Wingdings" pitchFamily="2" charset="2"/>
              <a:buChar char="Ø"/>
              <a:defRPr/>
            </a:pPr>
            <a:r>
              <a:rPr lang="zh-CN" altLang="en-US" sz="2600" kern="0" dirty="0">
                <a:latin typeface="Arial" charset="0"/>
                <a:ea typeface="微软雅黑" pitchFamily="34" charset="-122"/>
              </a:rPr>
              <a:t>输出幅度范围：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2mVPP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～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10VPP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（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50 </a:t>
            </a:r>
            <a:r>
              <a:rPr lang="el-GR" altLang="zh-CN" sz="2600" kern="0" dirty="0">
                <a:latin typeface="Arial" charset="0"/>
                <a:ea typeface="微软雅黑" pitchFamily="34" charset="-122"/>
                <a:cs typeface="Arial" charset="0"/>
              </a:rPr>
              <a:t>Ω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）</a:t>
            </a:r>
            <a:endParaRPr lang="en-US" altLang="zh-CN" sz="2600" kern="0" dirty="0">
              <a:latin typeface="Arial" charset="0"/>
              <a:ea typeface="微软雅黑" pitchFamily="34" charset="-12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600" kern="0" dirty="0">
                <a:latin typeface="Arial" charset="0"/>
                <a:ea typeface="微软雅黑" pitchFamily="34" charset="-122"/>
              </a:rPr>
              <a:t>                           4mVPP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～ </a:t>
            </a:r>
            <a:r>
              <a:rPr lang="en-US" altLang="zh-CN" sz="2600" kern="0" dirty="0">
                <a:latin typeface="Arial" charset="0"/>
                <a:ea typeface="微软雅黑" pitchFamily="34" charset="-122"/>
              </a:rPr>
              <a:t>20VPP </a:t>
            </a:r>
            <a:r>
              <a:rPr lang="zh-CN" altLang="en-US" sz="2600" kern="0" dirty="0">
                <a:latin typeface="Arial" charset="0"/>
                <a:ea typeface="微软雅黑" pitchFamily="34" charset="-122"/>
              </a:rPr>
              <a:t>（高阻）</a:t>
            </a:r>
            <a:endParaRPr lang="en-US" altLang="zh-CN" sz="2600" kern="0" dirty="0">
              <a:latin typeface="Arial" charset="0"/>
              <a:ea typeface="微软雅黑" pitchFamily="34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575" y="428625"/>
            <a:ext cx="8686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FF00"/>
                </a:solidFill>
                <a:ea typeface="微软雅黑" panose="020B0503020204020204" pitchFamily="34" charset="-122"/>
              </a:rPr>
              <a:t>二、</a:t>
            </a:r>
            <a:r>
              <a:rPr lang="en-US" altLang="zh-CN" sz="3600" b="1" dirty="0">
                <a:solidFill>
                  <a:srgbClr val="00FF00"/>
                </a:solidFill>
                <a:ea typeface="微软雅黑" panose="020B0503020204020204" pitchFamily="34" charset="-122"/>
              </a:rPr>
              <a:t>DG1022</a:t>
            </a:r>
            <a:r>
              <a:rPr lang="zh-CN" altLang="en-US" sz="3600" b="1" dirty="0">
                <a:solidFill>
                  <a:srgbClr val="00FF00"/>
                </a:solidFill>
                <a:ea typeface="微软雅黑" panose="020B0503020204020204" pitchFamily="34" charset="-122"/>
              </a:rPr>
              <a:t>双通道 函数</a:t>
            </a:r>
            <a:r>
              <a:rPr lang="en-US" altLang="zh-CN" sz="3600" b="1" dirty="0">
                <a:solidFill>
                  <a:srgbClr val="00FF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3600" b="1" dirty="0">
                <a:solidFill>
                  <a:srgbClr val="00FF00"/>
                </a:solidFill>
                <a:ea typeface="微软雅黑" panose="020B0503020204020204" pitchFamily="34" charset="-122"/>
              </a:rPr>
              <a:t>任意波形发生器</a:t>
            </a:r>
          </a:p>
        </p:txBody>
      </p:sp>
      <p:sp>
        <p:nvSpPr>
          <p:cNvPr id="1229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159750" y="6343650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7469AFA6-0C2C-4BA6-BB68-11CBCFAC3B61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7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128033075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3143250" cy="785812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主要功能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186737" cy="5143500"/>
          </a:xfrm>
        </p:spPr>
        <p:txBody>
          <a:bodyPr/>
          <a:lstStyle/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sz="3000" dirty="0" smtClean="0">
                <a:ea typeface="微软雅黑" panose="020B0503020204020204" pitchFamily="34" charset="-122"/>
              </a:rPr>
              <a:t>输出各种调制波形：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调幅（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AM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）、调频（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FM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）、调相（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PM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）、二进制频移键控（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FSK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）、线性和对数扫描（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Sweep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）及脉冲串（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Burst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）模式</a:t>
            </a:r>
            <a:r>
              <a:rPr lang="zh-CN" altLang="en-US" sz="3000" dirty="0" smtClean="0">
                <a:ea typeface="微软雅黑" panose="020B0503020204020204" pitchFamily="34" charset="-122"/>
              </a:rPr>
              <a:t>；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sz="3000" dirty="0" smtClean="0">
                <a:ea typeface="微软雅黑" panose="020B0503020204020204" pitchFamily="34" charset="-122"/>
              </a:rPr>
              <a:t>测量功能：频率、周期、占空比、正</a:t>
            </a:r>
            <a:r>
              <a:rPr lang="en-US" altLang="zh-CN" sz="3000" dirty="0" smtClean="0">
                <a:ea typeface="微软雅黑" panose="020B0503020204020204" pitchFamily="34" charset="-122"/>
              </a:rPr>
              <a:t>/</a:t>
            </a:r>
            <a:r>
              <a:rPr lang="zh-CN" altLang="en-US" sz="3000" dirty="0" smtClean="0">
                <a:ea typeface="微软雅黑" panose="020B0503020204020204" pitchFamily="34" charset="-122"/>
              </a:rPr>
              <a:t>负脉冲宽度。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FontTx/>
              <a:buNone/>
            </a:pPr>
            <a:r>
              <a:rPr lang="zh-CN" altLang="en-US" sz="3000" dirty="0" smtClean="0">
                <a:ea typeface="微软雅黑" panose="020B0503020204020204" pitchFamily="34" charset="-122"/>
              </a:rPr>
              <a:t>        测量频率范围：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100mHz </a:t>
            </a:r>
            <a:r>
              <a:rPr lang="zh-CN" altLang="en-US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～ </a:t>
            </a:r>
            <a:r>
              <a:rPr lang="en-US" altLang="zh-CN" sz="3000" b="1" dirty="0" smtClean="0">
                <a:solidFill>
                  <a:srgbClr val="00FF00"/>
                </a:solidFill>
                <a:ea typeface="微软雅黑" panose="020B0503020204020204" pitchFamily="34" charset="-122"/>
              </a:rPr>
              <a:t>200MHz 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C71B09"/>
              </a:buClr>
              <a:buFont typeface="Wingdings" panose="05000000000000000000" pitchFamily="2" charset="2"/>
              <a:buChar char="Ø"/>
            </a:pPr>
            <a:r>
              <a:rPr lang="zh-CN" altLang="en-US" sz="3000" dirty="0" smtClean="0">
                <a:ea typeface="微软雅黑" panose="020B0503020204020204" pitchFamily="34" charset="-122"/>
              </a:rPr>
              <a:t>支持即插即用 </a:t>
            </a:r>
            <a:r>
              <a:rPr lang="en-US" altLang="zh-CN" sz="3000" dirty="0" smtClean="0">
                <a:ea typeface="微软雅黑" panose="020B0503020204020204" pitchFamily="34" charset="-122"/>
              </a:rPr>
              <a:t>USB </a:t>
            </a:r>
            <a:r>
              <a:rPr lang="zh-CN" altLang="en-US" sz="3000" dirty="0" smtClean="0">
                <a:ea typeface="微软雅黑" panose="020B0503020204020204" pitchFamily="34" charset="-122"/>
              </a:rPr>
              <a:t>存储设备，并可通过 </a:t>
            </a:r>
            <a:r>
              <a:rPr lang="en-US" altLang="zh-CN" sz="3000" dirty="0" smtClean="0">
                <a:ea typeface="微软雅黑" panose="020B0503020204020204" pitchFamily="34" charset="-122"/>
              </a:rPr>
              <a:t>USB </a:t>
            </a:r>
            <a:r>
              <a:rPr lang="zh-CN" altLang="en-US" sz="3000" dirty="0" smtClean="0">
                <a:ea typeface="微软雅黑" panose="020B0503020204020204" pitchFamily="34" charset="-122"/>
              </a:rPr>
              <a:t>存储设备存储、读取波形配置参数及用户自定义任意波形。</a:t>
            </a:r>
            <a:endParaRPr lang="en-US" altLang="zh-CN" sz="3000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ts val="3500"/>
              </a:lnSpc>
              <a:spcBef>
                <a:spcPts val="1200"/>
              </a:spcBef>
            </a:pPr>
            <a:endParaRPr lang="zh-CN" altLang="en-US" sz="3000" dirty="0" smtClean="0">
              <a:ea typeface="微软雅黑" panose="020B0503020204020204" pitchFamily="34" charset="-122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43650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351FBE6E-3FF1-4ABB-B645-B4E700296E15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8</a:t>
            </a:fld>
            <a:r>
              <a:rPr lang="zh-CN" altLang="en-US" sz="13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40293504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" y="142875"/>
            <a:ext cx="3355975" cy="88582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（二）前面板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178280"/>
            <a:ext cx="8820025" cy="516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59750" y="6343650"/>
            <a:ext cx="984250" cy="2921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E5A38A8B-E758-47DA-ABE3-5859633B3628}" type="slidenum"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/>
              <a:t>9</a:t>
            </a:fld>
            <a:r>
              <a:rPr lang="zh-CN" altLang="en-US" sz="13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页</a:t>
            </a:r>
          </a:p>
        </p:txBody>
      </p:sp>
    </p:spTree>
    <p:extLst>
      <p:ext uri="{BB962C8B-B14F-4D97-AF65-F5344CB8AC3E}">
        <p14:creationId xmlns="" xmlns:p14="http://schemas.microsoft.com/office/powerpoint/2010/main" val="132371510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Pages>0</Pages>
  <Words>6087</Words>
  <Characters>0</Characters>
  <Application>Microsoft Office PowerPoint</Application>
  <DocSecurity>0</DocSecurity>
  <PresentationFormat>全屏显示(4:3)</PresentationFormat>
  <Lines>0</Lines>
  <Paragraphs>398</Paragraphs>
  <Slides>58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0" baseType="lpstr">
      <vt:lpstr>Office 主题</vt:lpstr>
      <vt:lpstr>Equation</vt:lpstr>
      <vt:lpstr>幻灯片 1</vt:lpstr>
      <vt:lpstr>常用仪表的使用方法 交流参数的测量</vt:lpstr>
      <vt:lpstr>幻灯片 3</vt:lpstr>
      <vt:lpstr>周期信号的参数</vt:lpstr>
      <vt:lpstr>周期信号的参数</vt:lpstr>
      <vt:lpstr>周期信号的参数</vt:lpstr>
      <vt:lpstr>幻灯片 7</vt:lpstr>
      <vt:lpstr>主要功能</vt:lpstr>
      <vt:lpstr>（二）前面板 </vt:lpstr>
      <vt:lpstr>（三）后面板</vt:lpstr>
      <vt:lpstr>（四）3 种用户界面显示模式</vt:lpstr>
      <vt:lpstr>3 种用户界面显示模式</vt:lpstr>
      <vt:lpstr>3 种用户界面显示模式</vt:lpstr>
      <vt:lpstr>（五）波形设置 </vt:lpstr>
      <vt:lpstr>（六）输出控制</vt:lpstr>
      <vt:lpstr>（七）调制/扫描/脉冲串设置 </vt:lpstr>
      <vt:lpstr>（八）数字输入的使用 </vt:lpstr>
      <vt:lpstr>（九）存储和调出/辅助系统功能/帮助功能 </vt:lpstr>
      <vt:lpstr>（十）使用实例一：输出正弦波 </vt:lpstr>
      <vt:lpstr>使用实例一：输出正弦波</vt:lpstr>
      <vt:lpstr>使用实例一：输出正弦波</vt:lpstr>
      <vt:lpstr>（十一）使用实例二：输出方波</vt:lpstr>
      <vt:lpstr>使用实例二：输出方波</vt:lpstr>
      <vt:lpstr>使用实例二：输出方波</vt:lpstr>
      <vt:lpstr>使用实例二：输出方波</vt:lpstr>
      <vt:lpstr>（十二）使用实例三：输出脉冲波</vt:lpstr>
      <vt:lpstr>使用实例三：输出脉冲波</vt:lpstr>
      <vt:lpstr>使用实例三：输出脉冲波</vt:lpstr>
      <vt:lpstr>使用实例三：输出脉冲波</vt:lpstr>
      <vt:lpstr>三、SDS1102数字存储示波器</vt:lpstr>
      <vt:lpstr>示波器面板图</vt:lpstr>
      <vt:lpstr>显示界面说明图</vt:lpstr>
      <vt:lpstr>面板操作键分布图 </vt:lpstr>
      <vt:lpstr>简单测量</vt:lpstr>
      <vt:lpstr>测量信号的频率 </vt:lpstr>
      <vt:lpstr>测量信号的峰峰值</vt:lpstr>
      <vt:lpstr>光标测量-测量频率</vt:lpstr>
      <vt:lpstr>幻灯片 38</vt:lpstr>
      <vt:lpstr>输入耦合方式的选择</vt:lpstr>
      <vt:lpstr>触发类型的选择</vt:lpstr>
      <vt:lpstr>触发方式的选择 </vt:lpstr>
      <vt:lpstr>触发信源的选择</vt:lpstr>
      <vt:lpstr>中点触发和强制触发</vt:lpstr>
      <vt:lpstr>触发操作说明</vt:lpstr>
      <vt:lpstr>如何让显示波形稳定</vt:lpstr>
      <vt:lpstr>四、SX2172型交流毫伏表</vt:lpstr>
      <vt:lpstr>SX2172型交流毫伏表面板</vt:lpstr>
      <vt:lpstr>使用前的检查与操作 </vt:lpstr>
      <vt:lpstr>正弦交流电压测量</vt:lpstr>
      <vt:lpstr>分贝量程</vt:lpstr>
      <vt:lpstr>使用注意事项</vt:lpstr>
      <vt:lpstr>五、电平的基本概念</vt:lpstr>
      <vt:lpstr>绝对电平</vt:lpstr>
      <vt:lpstr>相对电平</vt:lpstr>
      <vt:lpstr>相对电平</vt:lpstr>
      <vt:lpstr>增益和衰减</vt:lpstr>
      <vt:lpstr>实验内容</vt:lpstr>
      <vt:lpstr>幻灯片 58</vt:lpstr>
    </vt:vector>
  </TitlesOfParts>
  <Manager/>
  <Company>WwW.YlmF.CoM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微软用户</dc:creator>
  <cp:keywords/>
  <dc:description/>
  <cp:lastModifiedBy>USER</cp:lastModifiedBy>
  <cp:revision>191</cp:revision>
  <cp:lastPrinted>1899-12-30T00:00:00Z</cp:lastPrinted>
  <dcterms:created xsi:type="dcterms:W3CDTF">2011-03-28T07:15:46Z</dcterms:created>
  <dcterms:modified xsi:type="dcterms:W3CDTF">2017-04-06T01:50:47Z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